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18"/>
  </p:notesMasterIdLst>
  <p:handoutMasterIdLst>
    <p:handoutMasterId r:id="rId19"/>
  </p:handoutMasterIdLst>
  <p:sldIdLst>
    <p:sldId id="411" r:id="rId2"/>
    <p:sldId id="389" r:id="rId3"/>
    <p:sldId id="393" r:id="rId4"/>
    <p:sldId id="395" r:id="rId5"/>
    <p:sldId id="402" r:id="rId6"/>
    <p:sldId id="404" r:id="rId7"/>
    <p:sldId id="398" r:id="rId8"/>
    <p:sldId id="399" r:id="rId9"/>
    <p:sldId id="405" r:id="rId10"/>
    <p:sldId id="400" r:id="rId11"/>
    <p:sldId id="406" r:id="rId12"/>
    <p:sldId id="401" r:id="rId13"/>
    <p:sldId id="407" r:id="rId14"/>
    <p:sldId id="408" r:id="rId15"/>
    <p:sldId id="409" r:id="rId16"/>
    <p:sldId id="412" r:id="rId1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B2B"/>
    <a:srgbClr val="FAB600"/>
    <a:srgbClr val="005586"/>
    <a:srgbClr val="FFFF00"/>
    <a:srgbClr val="FFFF99"/>
    <a:srgbClr val="00FFFF"/>
    <a:srgbClr val="00FF00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4" autoAdjust="0"/>
    <p:restoredTop sz="84397" autoAdjust="0"/>
  </p:normalViewPr>
  <p:slideViewPr>
    <p:cSldViewPr>
      <p:cViewPr varScale="1">
        <p:scale>
          <a:sx n="74" d="100"/>
          <a:sy n="74" d="100"/>
        </p:scale>
        <p:origin x="-11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Detail from ‘The Arrest of Christ’ (a panel of the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Maesta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Altarpiece), by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Duccio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di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Buoninsegna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(c.1308-11,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Museo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dell’Opera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del Duomo, Siena)</a:t>
            </a:r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218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‘The Supper at </a:t>
            </a:r>
            <a:r>
              <a:rPr lang="en-GB" baseline="0" dirty="0" smtClean="0"/>
              <a:t>Emmaus’ by Caravaggio, 1571-1610 (1601,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  <a:r>
              <a:rPr lang="en-GB" dirty="0" smtClean="0"/>
              <a:t>National Gallery, London)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065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Need to get up high to see the</a:t>
            </a:r>
            <a:r>
              <a:rPr lang="en-GB" baseline="0" dirty="0" smtClean="0"/>
              <a:t> full sweep of the river, the full story of God’s work in the world.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6447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‘Return of the Prodigal Son’, by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Bartolomé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Estetan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Murillo, 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(c.1667-1670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 National Gallery of Art, Washington DC)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04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Where</a:t>
            </a:r>
            <a:r>
              <a:rPr lang="en-GB" baseline="0" dirty="0" smtClean="0"/>
              <a:t> is your faith?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95AB3-BAFF-4978-9C82-C1AC415922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33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E73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026" name="Picture 2" descr="P:\Leadership\Resources\Growing Bridge Builders\GRIN designs\Assets for CPAS\Sessions pngs\00001-CPAS-Growing-Bridgebuilders_Sessions-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8" t="20498" r="10698" b="21552"/>
          <a:stretch/>
        </p:blipFill>
        <p:spPr bwMode="auto">
          <a:xfrm>
            <a:off x="2266803" y="857383"/>
            <a:ext cx="5132068" cy="535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prstClr val="white"/>
                </a:solidFill>
                <a:latin typeface="Franklin Gothic Medium" panose="020B0603020102020204" pitchFamily="34" charset="0"/>
              </a:rPr>
              <a:t>SESSION 2</a:t>
            </a:r>
            <a:endParaRPr lang="en-GB" sz="2400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7"/>
            <a:ext cx="8579022" cy="61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4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some ways the scriptures can speak to us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2410768"/>
            <a:ext cx="6985000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/>
              <a:t>The Scriptures can offer: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Instructions </a:t>
            </a:r>
            <a:r>
              <a:rPr lang="en-GB" sz="2800" dirty="0" smtClean="0">
                <a:solidFill>
                  <a:srgbClr val="005586"/>
                </a:solidFill>
              </a:rPr>
              <a:t>and </a:t>
            </a:r>
            <a:r>
              <a:rPr lang="en-GB" sz="2800" dirty="0">
                <a:solidFill>
                  <a:srgbClr val="005586"/>
                </a:solidFill>
              </a:rPr>
              <a:t>guiding principles</a:t>
            </a:r>
          </a:p>
          <a:p>
            <a:pPr>
              <a:buClr>
                <a:srgbClr val="005586"/>
              </a:buClr>
            </a:pPr>
            <a:r>
              <a:rPr lang="en-GB" sz="2800" dirty="0" smtClean="0"/>
              <a:t>Examples </a:t>
            </a:r>
            <a:r>
              <a:rPr lang="en-GB" sz="2800" dirty="0"/>
              <a:t>– both bad and good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Stories we </a:t>
            </a:r>
            <a:r>
              <a:rPr lang="en-GB" sz="2800" dirty="0" smtClean="0">
                <a:solidFill>
                  <a:srgbClr val="005586"/>
                </a:solidFill>
              </a:rPr>
              <a:t>inhabit</a:t>
            </a:r>
            <a:endParaRPr lang="en-GB" sz="2800" dirty="0">
              <a:solidFill>
                <a:srgbClr val="005586"/>
              </a:solidFill>
            </a:endParaRPr>
          </a:p>
          <a:p>
            <a:pPr>
              <a:buClr>
                <a:srgbClr val="005586"/>
              </a:buClr>
            </a:pPr>
            <a:r>
              <a:rPr lang="en-GB" sz="2800" dirty="0"/>
              <a:t>Big picture of God’s work in the world</a:t>
            </a:r>
          </a:p>
        </p:txBody>
      </p:sp>
      <p:sp>
        <p:nvSpPr>
          <p:cNvPr id="9" name="Oval 8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255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5588"/>
            <a:ext cx="8496944" cy="637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9858" y="242394"/>
            <a:ext cx="6935957" cy="63940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35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some ways the scriptures can speak to us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2" y="2276872"/>
            <a:ext cx="7272536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/>
              <a:t>TASK: Join a group exploring one of these ways that the Scriptures speak to us: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Instructions </a:t>
            </a:r>
            <a:r>
              <a:rPr lang="en-GB" sz="2800" dirty="0" smtClean="0">
                <a:solidFill>
                  <a:srgbClr val="005586"/>
                </a:solidFill>
              </a:rPr>
              <a:t>and </a:t>
            </a:r>
            <a:r>
              <a:rPr lang="en-GB" sz="2800" dirty="0">
                <a:solidFill>
                  <a:srgbClr val="005586"/>
                </a:solidFill>
              </a:rPr>
              <a:t>guiding principles</a:t>
            </a:r>
          </a:p>
          <a:p>
            <a:pPr>
              <a:buClr>
                <a:srgbClr val="005586"/>
              </a:buClr>
            </a:pPr>
            <a:r>
              <a:rPr lang="en-GB" sz="2800" dirty="0" smtClean="0"/>
              <a:t>Providing </a:t>
            </a:r>
            <a:r>
              <a:rPr lang="en-GB" sz="2800" dirty="0"/>
              <a:t>examples – both bad and good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Offering stories we </a:t>
            </a:r>
            <a:r>
              <a:rPr lang="en-GB" sz="2800" dirty="0" smtClean="0">
                <a:solidFill>
                  <a:srgbClr val="005586"/>
                </a:solidFill>
              </a:rPr>
              <a:t>inhabit</a:t>
            </a:r>
            <a:endParaRPr lang="en-GB" sz="2800" dirty="0">
              <a:solidFill>
                <a:srgbClr val="005586"/>
              </a:solidFill>
            </a:endParaRPr>
          </a:p>
          <a:p>
            <a:pPr>
              <a:buClr>
                <a:srgbClr val="005586"/>
              </a:buClr>
            </a:pPr>
            <a:r>
              <a:rPr lang="en-GB" sz="2800" dirty="0"/>
              <a:t>Providing a big picture of God’s work in </a:t>
            </a:r>
            <a:r>
              <a:rPr lang="en-GB" sz="2800" dirty="0" smtClean="0"/>
              <a:t>world</a:t>
            </a:r>
            <a:endParaRPr lang="en-GB" sz="2800" dirty="0"/>
          </a:p>
        </p:txBody>
      </p:sp>
      <p:sp>
        <p:nvSpPr>
          <p:cNvPr id="9" name="Oval 8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69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2"/>
            <a:ext cx="7510461" cy="187230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some ways the scriptures can speak to us in relation to handling conflict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3068960"/>
            <a:ext cx="69850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 smtClean="0"/>
              <a:t>Follow the instructions on the handout for your group</a:t>
            </a:r>
          </a:p>
          <a:p>
            <a:pPr marL="0" indent="0">
              <a:buClr>
                <a:srgbClr val="005586"/>
              </a:buClr>
              <a:buNone/>
            </a:pPr>
            <a:r>
              <a:rPr lang="en-GB" sz="2800" dirty="0" smtClean="0">
                <a:solidFill>
                  <a:srgbClr val="005586"/>
                </a:solidFill>
              </a:rPr>
              <a:t>Appoint </a:t>
            </a:r>
            <a:r>
              <a:rPr lang="en-GB" sz="2800" dirty="0">
                <a:solidFill>
                  <a:srgbClr val="005586"/>
                </a:solidFill>
              </a:rPr>
              <a:t>someone to report </a:t>
            </a:r>
            <a:r>
              <a:rPr lang="en-GB" sz="2800" dirty="0" smtClean="0">
                <a:solidFill>
                  <a:srgbClr val="005586"/>
                </a:solidFill>
              </a:rPr>
              <a:t>back on your group’s discussion</a:t>
            </a:r>
            <a:endParaRPr lang="en-GB" sz="2800" dirty="0">
              <a:solidFill>
                <a:srgbClr val="00558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39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prstClr val="black"/>
                </a:solidFill>
                <a:latin typeface="Franklin Gothic Medium"/>
              </a:rPr>
              <a:t>Changing how we handle conflict</a:t>
            </a:r>
            <a:endParaRPr lang="en-GB" sz="2800" dirty="0">
              <a:solidFill>
                <a:prstClr val="black"/>
              </a:solidFill>
              <a:latin typeface="Franklin Gothic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7925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Objectives for session 2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1690688"/>
            <a:ext cx="6604793" cy="377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2800" dirty="0"/>
              <a:t>To deepen the growing relationships of trust within the group</a:t>
            </a: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To </a:t>
            </a:r>
            <a:r>
              <a:rPr lang="en-GB" altLang="en-US" sz="2800" dirty="0" smtClean="0">
                <a:solidFill>
                  <a:srgbClr val="005586"/>
                </a:solidFill>
              </a:rPr>
              <a:t>explore different ways the Bible can speak to us about conflict</a:t>
            </a:r>
            <a:endParaRPr lang="en-GB" altLang="en-US" sz="2800" dirty="0">
              <a:solidFill>
                <a:srgbClr val="005586"/>
              </a:solidFill>
            </a:endParaRP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2800" dirty="0"/>
              <a:t>To reflect on experience within our family of origin as the initial </a:t>
            </a:r>
            <a:r>
              <a:rPr lang="en-GB" altLang="en-US" sz="2800" dirty="0" smtClean="0"/>
              <a:t>community </a:t>
            </a:r>
            <a:r>
              <a:rPr lang="en-GB" altLang="en-US" sz="2800" dirty="0"/>
              <a:t>which deeply shapes </a:t>
            </a:r>
            <a:r>
              <a:rPr lang="en-GB" altLang="en-US" sz="2800" dirty="0" smtClean="0"/>
              <a:t>us, and affects our attitude to conflict</a:t>
            </a:r>
            <a:endParaRPr lang="en-GB" alt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787133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Our listening to scripture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1690688"/>
            <a:ext cx="6480175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 smtClean="0"/>
              <a:t>On </a:t>
            </a:r>
            <a:r>
              <a:rPr lang="en-GB" sz="2800" dirty="0"/>
              <a:t>your own, in silence:</a:t>
            </a:r>
          </a:p>
          <a:p>
            <a:pPr marL="0" indent="0">
              <a:buClr>
                <a:srgbClr val="005586"/>
              </a:buClr>
              <a:buNone/>
            </a:pPr>
            <a:r>
              <a:rPr lang="en-GB" sz="2800" dirty="0">
                <a:solidFill>
                  <a:srgbClr val="005586"/>
                </a:solidFill>
              </a:rPr>
              <a:t>Reflect on one example of how </a:t>
            </a:r>
            <a:r>
              <a:rPr lang="en-GB" sz="2800" dirty="0" smtClean="0">
                <a:solidFill>
                  <a:srgbClr val="005586"/>
                </a:solidFill>
              </a:rPr>
              <a:t>a passage from the Bible has spoken </a:t>
            </a:r>
            <a:r>
              <a:rPr lang="en-GB" sz="2800" dirty="0">
                <a:solidFill>
                  <a:srgbClr val="005586"/>
                </a:solidFill>
              </a:rPr>
              <a:t>to you in the last month or </a:t>
            </a:r>
            <a:r>
              <a:rPr lang="en-GB" sz="2800" dirty="0" smtClean="0">
                <a:solidFill>
                  <a:srgbClr val="005586"/>
                </a:solidFill>
              </a:rPr>
              <a:t>so, if at all</a:t>
            </a:r>
          </a:p>
          <a:p>
            <a:pPr>
              <a:buClr>
                <a:srgbClr val="005586"/>
              </a:buClr>
            </a:pPr>
            <a:endParaRPr lang="en-GB" sz="2800" dirty="0"/>
          </a:p>
          <a:p>
            <a:pPr marL="0" indent="0">
              <a:buClr>
                <a:srgbClr val="005586"/>
              </a:buClr>
              <a:buNone/>
            </a:pPr>
            <a:r>
              <a:rPr lang="en-GB" sz="2800" dirty="0"/>
              <a:t>In a pair </a:t>
            </a:r>
            <a:r>
              <a:rPr lang="en-GB" sz="2800" dirty="0" smtClean="0"/>
              <a:t>(or threesome):</a:t>
            </a:r>
          </a:p>
          <a:p>
            <a:pPr marL="0" indent="0">
              <a:buClr>
                <a:srgbClr val="005586"/>
              </a:buClr>
              <a:buNone/>
            </a:pPr>
            <a:r>
              <a:rPr lang="en-GB" sz="2800" dirty="0" smtClean="0">
                <a:solidFill>
                  <a:srgbClr val="005586"/>
                </a:solidFill>
              </a:rPr>
              <a:t>Briefly </a:t>
            </a:r>
            <a:r>
              <a:rPr lang="en-GB" sz="2800" dirty="0">
                <a:solidFill>
                  <a:srgbClr val="005586"/>
                </a:solidFill>
              </a:rPr>
              <a:t>share your </a:t>
            </a:r>
            <a:r>
              <a:rPr lang="en-GB" sz="2800" dirty="0" smtClean="0">
                <a:solidFill>
                  <a:srgbClr val="005586"/>
                </a:solidFill>
              </a:rPr>
              <a:t>reflections, </a:t>
            </a:r>
            <a:r>
              <a:rPr lang="en-GB" sz="2800" dirty="0">
                <a:solidFill>
                  <a:srgbClr val="005586"/>
                </a:solidFill>
              </a:rPr>
              <a:t>each in </a:t>
            </a:r>
            <a:r>
              <a:rPr lang="en-GB" sz="2800" dirty="0" smtClean="0">
                <a:solidFill>
                  <a:srgbClr val="005586"/>
                </a:solidFill>
              </a:rPr>
              <a:t>turn</a:t>
            </a:r>
            <a:endParaRPr lang="en-GB" sz="2800" dirty="0">
              <a:solidFill>
                <a:srgbClr val="005586"/>
              </a:solidFill>
            </a:endParaRPr>
          </a:p>
          <a:p>
            <a:pPr>
              <a:buClr>
                <a:srgbClr val="005586"/>
              </a:buClr>
            </a:pPr>
            <a:endParaRPr lang="en-GB" sz="2800" dirty="0"/>
          </a:p>
        </p:txBody>
      </p:sp>
      <p:sp>
        <p:nvSpPr>
          <p:cNvPr id="9" name="Oval 8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48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some ways the scriptures can speak to us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2410768"/>
            <a:ext cx="6985000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/>
              <a:t>Among others, the Scriptures can offer: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Instructions </a:t>
            </a:r>
            <a:r>
              <a:rPr lang="en-GB" sz="2800" dirty="0" smtClean="0">
                <a:solidFill>
                  <a:srgbClr val="005586"/>
                </a:solidFill>
              </a:rPr>
              <a:t>and </a:t>
            </a:r>
            <a:r>
              <a:rPr lang="en-GB" sz="2800" dirty="0">
                <a:solidFill>
                  <a:srgbClr val="005586"/>
                </a:solidFill>
              </a:rPr>
              <a:t>guiding </a:t>
            </a:r>
            <a:r>
              <a:rPr lang="en-GB" sz="2800" dirty="0" smtClean="0">
                <a:solidFill>
                  <a:srgbClr val="005586"/>
                </a:solidFill>
              </a:rPr>
              <a:t>principles</a:t>
            </a:r>
            <a:endParaRPr lang="en-GB" sz="2800" dirty="0">
              <a:solidFill>
                <a:srgbClr val="00558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25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02718"/>
            <a:ext cx="5544616" cy="62226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Oval 3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8100343" y="5949280"/>
            <a:ext cx="1800895" cy="180089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5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some ways the scriptures can speak to us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2410768"/>
            <a:ext cx="6985000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/>
              <a:t>The Scriptures can offer: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Instructions </a:t>
            </a:r>
            <a:r>
              <a:rPr lang="en-GB" sz="2800" dirty="0" smtClean="0">
                <a:solidFill>
                  <a:srgbClr val="005586"/>
                </a:solidFill>
              </a:rPr>
              <a:t>and </a:t>
            </a:r>
            <a:r>
              <a:rPr lang="en-GB" sz="2800" dirty="0">
                <a:solidFill>
                  <a:srgbClr val="005586"/>
                </a:solidFill>
              </a:rPr>
              <a:t>guiding principles</a:t>
            </a:r>
          </a:p>
          <a:p>
            <a:pPr>
              <a:buClr>
                <a:srgbClr val="005586"/>
              </a:buClr>
            </a:pPr>
            <a:r>
              <a:rPr lang="en-GB" sz="2800" dirty="0" smtClean="0"/>
              <a:t>Examples </a:t>
            </a:r>
            <a:r>
              <a:rPr lang="en-GB" sz="2800" dirty="0"/>
              <a:t>– both bad and good</a:t>
            </a:r>
          </a:p>
        </p:txBody>
      </p:sp>
      <p:sp>
        <p:nvSpPr>
          <p:cNvPr id="11" name="Oval 10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58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42" y="260648"/>
            <a:ext cx="8584868" cy="353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3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16" y="260648"/>
            <a:ext cx="8568952" cy="482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7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some ways the scriptures can speak to us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2410768"/>
            <a:ext cx="6985000" cy="33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2800" dirty="0"/>
              <a:t>The Scriptures can offer: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Instructions </a:t>
            </a:r>
            <a:r>
              <a:rPr lang="en-GB" sz="2800" dirty="0" smtClean="0">
                <a:solidFill>
                  <a:srgbClr val="005586"/>
                </a:solidFill>
              </a:rPr>
              <a:t>and </a:t>
            </a:r>
            <a:r>
              <a:rPr lang="en-GB" sz="2800" dirty="0">
                <a:solidFill>
                  <a:srgbClr val="005586"/>
                </a:solidFill>
              </a:rPr>
              <a:t>guiding principles</a:t>
            </a:r>
          </a:p>
          <a:p>
            <a:pPr>
              <a:buClr>
                <a:srgbClr val="005586"/>
              </a:buClr>
            </a:pPr>
            <a:r>
              <a:rPr lang="en-GB" sz="2800" dirty="0" smtClean="0"/>
              <a:t>Examples </a:t>
            </a:r>
            <a:r>
              <a:rPr lang="en-GB" sz="2800" dirty="0"/>
              <a:t>– both bad and good</a:t>
            </a:r>
          </a:p>
          <a:p>
            <a:pPr>
              <a:buClr>
                <a:srgbClr val="005586"/>
              </a:buClr>
            </a:pPr>
            <a:r>
              <a:rPr lang="en-GB" sz="2800" dirty="0">
                <a:solidFill>
                  <a:srgbClr val="005586"/>
                </a:solidFill>
              </a:rPr>
              <a:t>Stories we </a:t>
            </a:r>
            <a:r>
              <a:rPr lang="en-GB" sz="2800" dirty="0" smtClean="0">
                <a:solidFill>
                  <a:srgbClr val="005586"/>
                </a:solidFill>
              </a:rPr>
              <a:t>inhabit</a:t>
            </a:r>
            <a:endParaRPr lang="en-GB" sz="2800" dirty="0">
              <a:solidFill>
                <a:srgbClr val="00558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1693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E73B2B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85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34E9F85-C751-4734-B748-0870E686D99E}"/>
</file>

<file path=customXml/itemProps2.xml><?xml version="1.0" encoding="utf-8"?>
<ds:datastoreItem xmlns:ds="http://schemas.openxmlformats.org/officeDocument/2006/customXml" ds:itemID="{C3DD316D-E14D-44A2-BCCE-1CAA2096ED54}"/>
</file>

<file path=customXml/itemProps3.xml><?xml version="1.0" encoding="utf-8"?>
<ds:datastoreItem xmlns:ds="http://schemas.openxmlformats.org/officeDocument/2006/customXml" ds:itemID="{BF8036C5-1240-44E5-84BF-2B6E385DB3D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14472</TotalTime>
  <Words>397</Words>
  <Application>Microsoft Office PowerPoint</Application>
  <PresentationFormat>On-screen Show (4:3)</PresentationFormat>
  <Paragraphs>55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James Lawrence</cp:lastModifiedBy>
  <cp:revision>256</cp:revision>
  <dcterms:created xsi:type="dcterms:W3CDTF">2005-10-02T22:51:39Z</dcterms:created>
  <dcterms:modified xsi:type="dcterms:W3CDTF">2016-07-29T11:40:44Z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