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1.xml" ContentType="application/vnd.openxmlformats-officedocument.presentationml.slide+xml"/>
  <Override PartName="/ppt/slides/slide5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4.xml" ContentType="application/vnd.openxmlformats-officedocument.presentationml.slide+xml"/>
  <Override PartName="/ppt/notesSlides/notesSlide2.xml" ContentType="application/vnd.openxmlformats-officedocument.presentationml.notesSlide+xml"/>
  <Override PartName="/ppt/notesSlides/notesSlide1.xml" ContentType="application/vnd.openxmlformats-officedocument.presentationml.notesSlide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8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27" r:id="rId1"/>
  </p:sldMasterIdLst>
  <p:notesMasterIdLst>
    <p:notesMasterId r:id="rId10"/>
  </p:notesMasterIdLst>
  <p:handoutMasterIdLst>
    <p:handoutMasterId r:id="rId11"/>
  </p:handoutMasterIdLst>
  <p:sldIdLst>
    <p:sldId id="399" r:id="rId2"/>
    <p:sldId id="389" r:id="rId3"/>
    <p:sldId id="393" r:id="rId4"/>
    <p:sldId id="394" r:id="rId5"/>
    <p:sldId id="395" r:id="rId6"/>
    <p:sldId id="396" r:id="rId7"/>
    <p:sldId id="397" r:id="rId8"/>
    <p:sldId id="400" r:id="rId9"/>
  </p:sldIdLst>
  <p:sldSz cx="9144000" cy="6858000" type="screen4x3"/>
  <p:notesSz cx="6858000" cy="91440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92182"/>
    <a:srgbClr val="005586"/>
    <a:srgbClr val="008C99"/>
    <a:srgbClr val="F6B11F"/>
    <a:srgbClr val="FFFF00"/>
    <a:srgbClr val="FFFF99"/>
    <a:srgbClr val="00FFFF"/>
    <a:srgbClr val="00FF00"/>
    <a:srgbClr val="0000FF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8437" autoAdjust="0"/>
    <p:restoredTop sz="90922" autoAdjust="0"/>
  </p:normalViewPr>
  <p:slideViewPr>
    <p:cSldViewPr>
      <p:cViewPr varScale="1">
        <p:scale>
          <a:sx n="81" d="100"/>
          <a:sy n="81" d="100"/>
        </p:scale>
        <p:origin x="-300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8" d="100"/>
          <a:sy n="68" d="100"/>
        </p:scale>
        <p:origin x="-32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18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501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501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3C394C59-D3BD-49AA-8942-73CF6C34C41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8240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78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C9284383-C62A-4BAA-8C3F-D19A8F63A9F1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8710130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9284383-C62A-4BAA-8C3F-D19A8F63A9F1}" type="slidenum">
              <a:rPr lang="en-GB" smtClean="0"/>
              <a:pPr>
                <a:defRPr/>
              </a:pPr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09982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9284383-C62A-4BAA-8C3F-D19A8F63A9F1}" type="slidenum">
              <a:rPr lang="en-GB" smtClean="0"/>
              <a:pPr>
                <a:defRPr/>
              </a:pPr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09982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79726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bbles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/>
          <p:cNvSpPr/>
          <p:nvPr userDrawn="1"/>
        </p:nvSpPr>
        <p:spPr>
          <a:xfrm>
            <a:off x="2614613" y="984250"/>
            <a:ext cx="5332412" cy="5181600"/>
          </a:xfrm>
          <a:prstGeom prst="ellipse">
            <a:avLst/>
          </a:prstGeom>
          <a:solidFill>
            <a:srgbClr val="0055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600" dirty="0" smtClean="0"/>
              <a:t>TEXT</a:t>
            </a:r>
            <a:endParaRPr lang="en-GB" sz="3600" dirty="0"/>
          </a:p>
          <a:p>
            <a:pPr algn="ctr"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en-GB" sz="2800" cap="all" dirty="0" smtClean="0"/>
              <a:t>CREDIT</a:t>
            </a:r>
            <a:endParaRPr lang="en-GB" sz="2800" cap="all" dirty="0"/>
          </a:p>
        </p:txBody>
      </p:sp>
      <p:sp>
        <p:nvSpPr>
          <p:cNvPr id="4" name="Oval 3"/>
          <p:cNvSpPr/>
          <p:nvPr userDrawn="1"/>
        </p:nvSpPr>
        <p:spPr>
          <a:xfrm>
            <a:off x="7226300" y="5434013"/>
            <a:ext cx="1001713" cy="947737"/>
          </a:xfrm>
          <a:prstGeom prst="ellipse">
            <a:avLst/>
          </a:prstGeom>
          <a:solidFill>
            <a:srgbClr val="005586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dirty="0"/>
          </a:p>
        </p:txBody>
      </p:sp>
      <p:sp>
        <p:nvSpPr>
          <p:cNvPr id="5" name="Oval 4"/>
          <p:cNvSpPr/>
          <p:nvPr userDrawn="1"/>
        </p:nvSpPr>
        <p:spPr>
          <a:xfrm>
            <a:off x="1835150" y="4941888"/>
            <a:ext cx="711200" cy="658812"/>
          </a:xfrm>
          <a:prstGeom prst="ellipse">
            <a:avLst/>
          </a:prstGeom>
          <a:solidFill>
            <a:srgbClr val="F0B323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dirty="0"/>
          </a:p>
        </p:txBody>
      </p:sp>
      <p:sp>
        <p:nvSpPr>
          <p:cNvPr id="6" name="Oval 5"/>
          <p:cNvSpPr/>
          <p:nvPr userDrawn="1"/>
        </p:nvSpPr>
        <p:spPr>
          <a:xfrm>
            <a:off x="8334375" y="6381750"/>
            <a:ext cx="269875" cy="269875"/>
          </a:xfrm>
          <a:prstGeom prst="ellipse">
            <a:avLst/>
          </a:prstGeom>
          <a:solidFill>
            <a:srgbClr val="F0B323">
              <a:alpha val="8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dirty="0"/>
          </a:p>
        </p:txBody>
      </p:sp>
      <p:sp>
        <p:nvSpPr>
          <p:cNvPr id="7" name="Oval 6"/>
          <p:cNvSpPr/>
          <p:nvPr userDrawn="1"/>
        </p:nvSpPr>
        <p:spPr>
          <a:xfrm>
            <a:off x="971550" y="438150"/>
            <a:ext cx="911225" cy="903288"/>
          </a:xfrm>
          <a:prstGeom prst="ellipse">
            <a:avLst/>
          </a:prstGeom>
          <a:solidFill>
            <a:srgbClr val="F0B323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dirty="0"/>
          </a:p>
        </p:txBody>
      </p:sp>
      <p:sp>
        <p:nvSpPr>
          <p:cNvPr id="8" name="Oval 7"/>
          <p:cNvSpPr/>
          <p:nvPr userDrawn="1"/>
        </p:nvSpPr>
        <p:spPr>
          <a:xfrm>
            <a:off x="3059113" y="628650"/>
            <a:ext cx="1182687" cy="1184275"/>
          </a:xfrm>
          <a:prstGeom prst="ellipse">
            <a:avLst/>
          </a:prstGeom>
          <a:solidFill>
            <a:srgbClr val="005587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dirty="0"/>
          </a:p>
        </p:txBody>
      </p:sp>
      <p:sp>
        <p:nvSpPr>
          <p:cNvPr id="9" name="Oval 8"/>
          <p:cNvSpPr/>
          <p:nvPr userDrawn="1"/>
        </p:nvSpPr>
        <p:spPr>
          <a:xfrm>
            <a:off x="1654175" y="346075"/>
            <a:ext cx="555625" cy="571500"/>
          </a:xfrm>
          <a:prstGeom prst="ellipse">
            <a:avLst/>
          </a:prstGeom>
          <a:solidFill>
            <a:srgbClr val="005586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10003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bble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 hasCustomPrompt="1"/>
          </p:nvPr>
        </p:nvSpPr>
        <p:spPr>
          <a:xfrm>
            <a:off x="395536" y="404812"/>
            <a:ext cx="8353177" cy="612053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GB" dirty="0" smtClean="0"/>
              <a:t>Click icon to insert picture</a:t>
            </a:r>
            <a:endParaRPr lang="en-GB" dirty="0"/>
          </a:p>
        </p:txBody>
      </p:sp>
      <p:sp>
        <p:nvSpPr>
          <p:cNvPr id="4" name="Oval 3"/>
          <p:cNvSpPr/>
          <p:nvPr userDrawn="1"/>
        </p:nvSpPr>
        <p:spPr>
          <a:xfrm>
            <a:off x="468313" y="5229225"/>
            <a:ext cx="849312" cy="812800"/>
          </a:xfrm>
          <a:prstGeom prst="ellipse">
            <a:avLst/>
          </a:prstGeom>
          <a:solidFill>
            <a:srgbClr val="005586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dirty="0"/>
          </a:p>
        </p:txBody>
      </p:sp>
      <p:sp>
        <p:nvSpPr>
          <p:cNvPr id="5" name="Oval 4"/>
          <p:cNvSpPr/>
          <p:nvPr userDrawn="1"/>
        </p:nvSpPr>
        <p:spPr>
          <a:xfrm>
            <a:off x="860425" y="5584825"/>
            <a:ext cx="914400" cy="914400"/>
          </a:xfrm>
          <a:prstGeom prst="ellipse">
            <a:avLst/>
          </a:prstGeom>
          <a:solidFill>
            <a:srgbClr val="008C95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dirty="0"/>
          </a:p>
        </p:txBody>
      </p:sp>
      <p:sp>
        <p:nvSpPr>
          <p:cNvPr id="6" name="Oval 5"/>
          <p:cNvSpPr/>
          <p:nvPr userDrawn="1"/>
        </p:nvSpPr>
        <p:spPr>
          <a:xfrm>
            <a:off x="755650" y="1738313"/>
            <a:ext cx="4679950" cy="4546600"/>
          </a:xfrm>
          <a:prstGeom prst="ellipse">
            <a:avLst/>
          </a:prstGeom>
          <a:solidFill>
            <a:srgbClr val="0055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600" cap="all" baseline="0" dirty="0" smtClean="0"/>
              <a:t>‘QUOTATION.’</a:t>
            </a:r>
            <a:endParaRPr lang="en-GB" sz="3600" cap="all" baseline="0" dirty="0"/>
          </a:p>
          <a:p>
            <a:pPr algn="ctr"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en-GB" sz="2800" cap="all" dirty="0" smtClean="0"/>
              <a:t>Person</a:t>
            </a:r>
            <a:endParaRPr lang="en-GB" sz="2800" cap="all" dirty="0"/>
          </a:p>
        </p:txBody>
      </p:sp>
    </p:spTree>
    <p:extLst>
      <p:ext uri="{BB962C8B-B14F-4D97-AF65-F5344CB8AC3E}">
        <p14:creationId xmlns:p14="http://schemas.microsoft.com/office/powerpoint/2010/main" val="4085825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667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36725"/>
            <a:ext cx="7772400" cy="1920875"/>
          </a:xfrm>
          <a:prstGeom prst="rect">
            <a:avLst/>
          </a:prstGeom>
        </p:spPr>
        <p:txBody>
          <a:bodyPr/>
          <a:lstStyle>
            <a:lvl1pPr>
              <a:defRPr sz="6000"/>
            </a:lvl1pPr>
          </a:lstStyle>
          <a:p>
            <a:pPr lvl="0"/>
            <a:r>
              <a:rPr lang="en-GB" noProof="0" smtClean="0"/>
              <a:t>Click to edit Master title style</a:t>
            </a:r>
          </a:p>
        </p:txBody>
      </p:sp>
      <p:sp>
        <p:nvSpPr>
          <p:cNvPr id="454668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en-GB" noProof="0" smtClean="0"/>
              <a:t>Click to edit Master subtitle style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5157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54750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CFA1BC-0752-4C3E-8B80-DA3868D636ED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344095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ti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0511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ti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395288" y="404813"/>
            <a:ext cx="8353425" cy="60483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 smtClean="0"/>
              <a:t>Click icon to add picture</a:t>
            </a:r>
            <a:endParaRPr lang="en-GB" dirty="0"/>
          </a:p>
        </p:txBody>
      </p:sp>
      <p:sp>
        <p:nvSpPr>
          <p:cNvPr id="4" name="Oval 3"/>
          <p:cNvSpPr/>
          <p:nvPr userDrawn="1"/>
        </p:nvSpPr>
        <p:spPr>
          <a:xfrm>
            <a:off x="971550" y="549275"/>
            <a:ext cx="3154363" cy="3167063"/>
          </a:xfrm>
          <a:prstGeom prst="ellipse">
            <a:avLst/>
          </a:prstGeom>
          <a:solidFill>
            <a:srgbClr val="F0B3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1400" b="1" dirty="0">
              <a:solidFill>
                <a:srgbClr val="005586"/>
              </a:solidFill>
              <a:latin typeface="+mj-lt"/>
            </a:endParaRPr>
          </a:p>
        </p:txBody>
      </p:sp>
      <p:sp>
        <p:nvSpPr>
          <p:cNvPr id="5" name="Oval 4"/>
          <p:cNvSpPr/>
          <p:nvPr userDrawn="1"/>
        </p:nvSpPr>
        <p:spPr>
          <a:xfrm>
            <a:off x="2112963" y="5376863"/>
            <a:ext cx="914400" cy="914400"/>
          </a:xfrm>
          <a:prstGeom prst="ellipse">
            <a:avLst/>
          </a:prstGeom>
          <a:solidFill>
            <a:srgbClr val="005586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dirty="0"/>
          </a:p>
        </p:txBody>
      </p:sp>
      <p:sp>
        <p:nvSpPr>
          <p:cNvPr id="6" name="Oval 5"/>
          <p:cNvSpPr/>
          <p:nvPr userDrawn="1"/>
        </p:nvSpPr>
        <p:spPr>
          <a:xfrm>
            <a:off x="7667625" y="908050"/>
            <a:ext cx="914400" cy="914400"/>
          </a:xfrm>
          <a:prstGeom prst="ellipse">
            <a:avLst/>
          </a:prstGeom>
          <a:solidFill>
            <a:srgbClr val="F0B323">
              <a:alpha val="8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dirty="0"/>
          </a:p>
        </p:txBody>
      </p:sp>
      <p:sp>
        <p:nvSpPr>
          <p:cNvPr id="7" name="Oval 6"/>
          <p:cNvSpPr/>
          <p:nvPr userDrawn="1"/>
        </p:nvSpPr>
        <p:spPr>
          <a:xfrm>
            <a:off x="6842653" y="514349"/>
            <a:ext cx="250297" cy="250355"/>
          </a:xfrm>
          <a:prstGeom prst="ellipse">
            <a:avLst/>
          </a:prstGeom>
          <a:solidFill>
            <a:srgbClr val="005586"/>
          </a:solidFill>
          <a:ln>
            <a:solidFill>
              <a:srgbClr val="0055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1117600" y="1628775"/>
            <a:ext cx="294957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GB" sz="3600" b="1" dirty="0" smtClean="0">
                <a:solidFill>
                  <a:srgbClr val="005586"/>
                </a:solidFill>
                <a:latin typeface="+mj-lt"/>
              </a:rPr>
              <a:t>TITLE</a:t>
            </a:r>
            <a:endParaRPr lang="en-GB" sz="3600" b="1" dirty="0">
              <a:solidFill>
                <a:srgbClr val="005586"/>
              </a:solidFill>
              <a:latin typeface="+mj-lt"/>
            </a:endParaRPr>
          </a:p>
        </p:txBody>
      </p:sp>
      <p:pic>
        <p:nvPicPr>
          <p:cNvPr id="9" name="Picture 11" descr="P:\Communications\Brand\Brand identity and templates\Logos\CPAS logos\Logo_02_no_strap\CPAS_Logo_no_strap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-171450"/>
            <a:ext cx="1727200" cy="172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20365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4863300" y="2349178"/>
            <a:ext cx="5109300" cy="5184278"/>
          </a:xfrm>
          <a:prstGeom prst="ellipse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 noProof="0" dirty="0" smtClean="0"/>
              <a:t>Click icon to add picture</a:t>
            </a:r>
            <a:endParaRPr lang="en-GB" noProof="0" dirty="0"/>
          </a:p>
        </p:txBody>
      </p:sp>
      <p:sp>
        <p:nvSpPr>
          <p:cNvPr id="3" name="Oval 2"/>
          <p:cNvSpPr/>
          <p:nvPr userDrawn="1"/>
        </p:nvSpPr>
        <p:spPr bwMode="auto">
          <a:xfrm>
            <a:off x="8316789" y="1218828"/>
            <a:ext cx="431675" cy="409972"/>
          </a:xfrm>
          <a:prstGeom prst="ellipse">
            <a:avLst/>
          </a:prstGeom>
          <a:solidFill>
            <a:srgbClr val="429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dirty="0"/>
          </a:p>
        </p:txBody>
      </p:sp>
      <p:sp>
        <p:nvSpPr>
          <p:cNvPr id="4" name="Oval 3"/>
          <p:cNvSpPr/>
          <p:nvPr userDrawn="1"/>
        </p:nvSpPr>
        <p:spPr bwMode="auto">
          <a:xfrm>
            <a:off x="1115616" y="3981838"/>
            <a:ext cx="1213158" cy="1213158"/>
          </a:xfrm>
          <a:prstGeom prst="ellipse">
            <a:avLst/>
          </a:prstGeom>
          <a:solidFill>
            <a:srgbClr val="4298B5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dirty="0"/>
          </a:p>
        </p:txBody>
      </p:sp>
      <p:sp>
        <p:nvSpPr>
          <p:cNvPr id="6" name="Oval 5"/>
          <p:cNvSpPr/>
          <p:nvPr userDrawn="1"/>
        </p:nvSpPr>
        <p:spPr bwMode="auto">
          <a:xfrm>
            <a:off x="1115616" y="786557"/>
            <a:ext cx="3917950" cy="3938587"/>
          </a:xfrm>
          <a:prstGeom prst="ellipse">
            <a:avLst/>
          </a:prstGeom>
          <a:solidFill>
            <a:srgbClr val="005587"/>
          </a:solidFill>
          <a:ln>
            <a:solidFill>
              <a:srgbClr val="0055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dirty="0"/>
          </a:p>
        </p:txBody>
      </p:sp>
      <p:sp>
        <p:nvSpPr>
          <p:cNvPr id="8" name="Oval 7"/>
          <p:cNvSpPr/>
          <p:nvPr userDrawn="1"/>
        </p:nvSpPr>
        <p:spPr bwMode="auto">
          <a:xfrm>
            <a:off x="7092280" y="238074"/>
            <a:ext cx="1179612" cy="1244171"/>
          </a:xfrm>
          <a:prstGeom prst="ellipse">
            <a:avLst/>
          </a:prstGeom>
          <a:solidFill>
            <a:srgbClr val="B64D54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1361421" y="1819746"/>
            <a:ext cx="3456384" cy="1872208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spcBef>
                <a:spcPts val="0"/>
              </a:spcBef>
              <a:buNone/>
              <a:defRPr sz="48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dirty="0" smtClean="0"/>
              <a:t>TITLE</a:t>
            </a:r>
          </a:p>
          <a:p>
            <a:pPr lvl="0"/>
            <a:r>
              <a:rPr lang="en-GB" dirty="0" smtClean="0"/>
              <a:t>HERE</a:t>
            </a:r>
            <a:endParaRPr lang="en-GB" dirty="0"/>
          </a:p>
        </p:txBody>
      </p:sp>
      <p:pic>
        <p:nvPicPr>
          <p:cNvPr id="14" name="Picture 11" descr="P:\Communications\Brand\Brand identity and templates\Logos\CPAS logos\Logo_02_no_strap\CPAS_Logo_no_strap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-99748"/>
            <a:ext cx="1223367" cy="12244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91866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 hasCustomPrompt="1"/>
          </p:nvPr>
        </p:nvSpPr>
        <p:spPr>
          <a:xfrm>
            <a:off x="4859338" y="333375"/>
            <a:ext cx="3960812" cy="6191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GB" dirty="0" smtClean="0"/>
              <a:t>Click icon to insert picture</a:t>
            </a:r>
            <a:endParaRPr lang="en-GB" dirty="0"/>
          </a:p>
        </p:txBody>
      </p:sp>
      <p:pic>
        <p:nvPicPr>
          <p:cNvPr id="3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333375"/>
            <a:ext cx="4321175" cy="148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Oval 3"/>
          <p:cNvSpPr/>
          <p:nvPr userDrawn="1"/>
        </p:nvSpPr>
        <p:spPr>
          <a:xfrm>
            <a:off x="34925" y="5211763"/>
            <a:ext cx="1512888" cy="1457325"/>
          </a:xfrm>
          <a:prstGeom prst="ellipse">
            <a:avLst/>
          </a:prstGeom>
          <a:solidFill>
            <a:srgbClr val="B64D5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3600" cap="all" dirty="0">
              <a:latin typeface="Bitter" pitchFamily="50" charset="0"/>
            </a:endParaRPr>
          </a:p>
        </p:txBody>
      </p:sp>
      <p:sp>
        <p:nvSpPr>
          <p:cNvPr id="5" name="Oval 4"/>
          <p:cNvSpPr/>
          <p:nvPr userDrawn="1"/>
        </p:nvSpPr>
        <p:spPr>
          <a:xfrm>
            <a:off x="900113" y="6084714"/>
            <a:ext cx="755650" cy="728662"/>
          </a:xfrm>
          <a:prstGeom prst="ellipse">
            <a:avLst/>
          </a:prstGeom>
          <a:solidFill>
            <a:srgbClr val="B64D5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3600" cap="all" dirty="0">
              <a:latin typeface="Bitter" pitchFamily="50" charset="0"/>
            </a:endParaRPr>
          </a:p>
        </p:txBody>
      </p:sp>
      <p:sp>
        <p:nvSpPr>
          <p:cNvPr id="7" name="Oval 6"/>
          <p:cNvSpPr/>
          <p:nvPr userDrawn="1"/>
        </p:nvSpPr>
        <p:spPr>
          <a:xfrm>
            <a:off x="790575" y="1817689"/>
            <a:ext cx="3925441" cy="4122736"/>
          </a:xfrm>
          <a:prstGeom prst="ellipse">
            <a:avLst/>
          </a:prstGeom>
          <a:solidFill>
            <a:srgbClr val="B64D54"/>
          </a:solidFill>
          <a:ln>
            <a:solidFill>
              <a:srgbClr val="B64D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600" b="1" cap="all" dirty="0" smtClean="0">
                <a:latin typeface="Franklin Gothic Medium" panose="020B0603020102020204" pitchFamily="34" charset="0"/>
              </a:rPr>
              <a:t>TITLE</a:t>
            </a:r>
            <a:endParaRPr lang="en-GB" sz="3600" b="1" cap="all" dirty="0">
              <a:latin typeface="Franklin Gothic Medium" panose="020B06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577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sz="half" idx="4294967295" hasCustomPrompt="1"/>
          </p:nvPr>
        </p:nvSpPr>
        <p:spPr>
          <a:xfrm>
            <a:off x="468313" y="2063750"/>
            <a:ext cx="4751387" cy="43180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buNone/>
              <a:defRPr/>
            </a:lvl1pPr>
          </a:lstStyle>
          <a:p>
            <a:pPr>
              <a:buClr>
                <a:srgbClr val="005587"/>
              </a:buClr>
            </a:pPr>
            <a:r>
              <a:rPr lang="en-GB" altLang="en-US" dirty="0" smtClean="0">
                <a:ea typeface="Fira Sans" pitchFamily="34" charset="0"/>
                <a:cs typeface="Fira Sans" pitchFamily="34" charset="0"/>
              </a:rPr>
              <a:t>Text</a:t>
            </a:r>
            <a:endParaRPr lang="en-GB" altLang="en-US" dirty="0" smtClean="0">
              <a:latin typeface="Fira Sans" pitchFamily="34" charset="0"/>
              <a:ea typeface="Fira Sans" pitchFamily="34" charset="0"/>
              <a:cs typeface="Fira Sans" pitchFamily="34" charset="0"/>
            </a:endParaRPr>
          </a:p>
        </p:txBody>
      </p:sp>
      <p:sp>
        <p:nvSpPr>
          <p:cNvPr id="7" name="Oval 6"/>
          <p:cNvSpPr/>
          <p:nvPr userDrawn="1"/>
        </p:nvSpPr>
        <p:spPr>
          <a:xfrm>
            <a:off x="142875" y="5876925"/>
            <a:ext cx="757238" cy="728663"/>
          </a:xfrm>
          <a:prstGeom prst="ellipse">
            <a:avLst/>
          </a:prstGeom>
          <a:solidFill>
            <a:srgbClr val="B64D5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3600" cap="all" dirty="0">
              <a:latin typeface="Bitter" pitchFamily="50" charset="0"/>
            </a:endParaRPr>
          </a:p>
        </p:txBody>
      </p:sp>
      <p:sp>
        <p:nvSpPr>
          <p:cNvPr id="8" name="Oval 7"/>
          <p:cNvSpPr/>
          <p:nvPr userDrawn="1"/>
        </p:nvSpPr>
        <p:spPr>
          <a:xfrm>
            <a:off x="57150" y="6313488"/>
            <a:ext cx="377825" cy="363537"/>
          </a:xfrm>
          <a:prstGeom prst="ellipse">
            <a:avLst/>
          </a:prstGeom>
          <a:solidFill>
            <a:srgbClr val="B64D5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3600" cap="all" dirty="0">
              <a:latin typeface="Bitter" pitchFamily="50" charset="0"/>
            </a:endParaRPr>
          </a:p>
        </p:txBody>
      </p:sp>
      <p:sp>
        <p:nvSpPr>
          <p:cNvPr id="9" name="Oval 8"/>
          <p:cNvSpPr/>
          <p:nvPr userDrawn="1"/>
        </p:nvSpPr>
        <p:spPr>
          <a:xfrm>
            <a:off x="4427538" y="38100"/>
            <a:ext cx="1258887" cy="1303338"/>
          </a:xfrm>
          <a:prstGeom prst="ellipse">
            <a:avLst/>
          </a:prstGeom>
          <a:solidFill>
            <a:srgbClr val="4298B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3600" cap="all" dirty="0">
              <a:solidFill>
                <a:srgbClr val="4298B5"/>
              </a:solidFill>
              <a:latin typeface="Bitter" pitchFamily="50" charset="0"/>
            </a:endParaRP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0" hasCustomPrompt="1"/>
          </p:nvPr>
        </p:nvSpPr>
        <p:spPr>
          <a:xfrm>
            <a:off x="5435600" y="260350"/>
            <a:ext cx="3457575" cy="63452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GB" dirty="0" smtClean="0"/>
              <a:t>Click on icon to insert picture here</a:t>
            </a:r>
            <a:endParaRPr lang="en-GB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481721" y="836613"/>
            <a:ext cx="4497388" cy="10096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800">
                <a:solidFill>
                  <a:srgbClr val="005586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HEADING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74987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tandard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-449263" y="-400049"/>
            <a:ext cx="3154363" cy="1888476"/>
            <a:chOff x="104935230" y="106438350"/>
            <a:chExt cx="3868976" cy="2315751"/>
          </a:xfrm>
        </p:grpSpPr>
        <p:sp>
          <p:nvSpPr>
            <p:cNvPr id="5" name="Oval 3"/>
            <p:cNvSpPr>
              <a:spLocks noChangeArrowheads="1"/>
            </p:cNvSpPr>
            <p:nvPr/>
          </p:nvSpPr>
          <p:spPr bwMode="auto">
            <a:xfrm>
              <a:off x="105259100" y="108065249"/>
              <a:ext cx="676318" cy="688852"/>
            </a:xfrm>
            <a:prstGeom prst="ellipse">
              <a:avLst/>
            </a:prstGeom>
            <a:solidFill>
              <a:srgbClr val="005587">
                <a:alpha val="70195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EEECE1"/>
                    </a:outerShdw>
                  </a:effectLst>
                </a14:hiddenEffects>
              </a:ext>
            </a:extLst>
          </p:spPr>
          <p:txBody>
            <a:bodyPr lIns="36576" tIns="36576" rIns="36576" bIns="36576"/>
            <a:lstStyle>
              <a:lvl1pPr>
                <a:defRPr>
                  <a:solidFill>
                    <a:schemeClr val="tx1"/>
                  </a:solidFill>
                  <a:latin typeface="Franklin Gothic Book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9pPr>
            </a:lstStyle>
            <a:p>
              <a:pPr>
                <a:defRPr/>
              </a:pPr>
              <a:endParaRPr lang="en-GB" altLang="en-US" dirty="0" smtClean="0"/>
            </a:p>
          </p:txBody>
        </p:sp>
        <p:sp>
          <p:nvSpPr>
            <p:cNvPr id="6" name="Oval 4"/>
            <p:cNvSpPr>
              <a:spLocks noChangeArrowheads="1"/>
            </p:cNvSpPr>
            <p:nvPr/>
          </p:nvSpPr>
          <p:spPr bwMode="auto">
            <a:xfrm>
              <a:off x="107489675" y="106536757"/>
              <a:ext cx="1314531" cy="1228506"/>
            </a:xfrm>
            <a:prstGeom prst="ellipse">
              <a:avLst/>
            </a:prstGeom>
            <a:solidFill>
              <a:srgbClr val="005587">
                <a:alpha val="45097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EEECE1"/>
                    </a:outerShdw>
                  </a:effectLst>
                </a14:hiddenEffects>
              </a:ext>
            </a:extLst>
          </p:spPr>
          <p:txBody>
            <a:bodyPr lIns="36576" tIns="36576" rIns="36576" bIns="36576"/>
            <a:lstStyle>
              <a:lvl1pPr>
                <a:defRPr>
                  <a:solidFill>
                    <a:schemeClr val="tx1"/>
                  </a:solidFill>
                  <a:latin typeface="Franklin Gothic Book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9pPr>
            </a:lstStyle>
            <a:p>
              <a:pPr>
                <a:defRPr/>
              </a:pPr>
              <a:endParaRPr lang="en-GB" altLang="en-US" dirty="0" smtClean="0"/>
            </a:p>
          </p:txBody>
        </p:sp>
        <p:sp>
          <p:nvSpPr>
            <p:cNvPr id="7" name="Oval 6"/>
            <p:cNvSpPr>
              <a:spLocks noChangeArrowheads="1"/>
            </p:cNvSpPr>
            <p:nvPr/>
          </p:nvSpPr>
          <p:spPr bwMode="auto">
            <a:xfrm>
              <a:off x="104935230" y="106438350"/>
              <a:ext cx="1314532" cy="1226920"/>
            </a:xfrm>
            <a:prstGeom prst="ellipse">
              <a:avLst/>
            </a:prstGeom>
            <a:solidFill>
              <a:srgbClr val="005587">
                <a:alpha val="45097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EEECE1"/>
                    </a:outerShdw>
                  </a:effectLst>
                </a14:hiddenEffects>
              </a:ext>
            </a:extLst>
          </p:spPr>
          <p:txBody>
            <a:bodyPr lIns="36576" tIns="36576" rIns="36576" bIns="36576"/>
            <a:lstStyle>
              <a:lvl1pPr>
                <a:defRPr>
                  <a:solidFill>
                    <a:schemeClr val="tx1"/>
                  </a:solidFill>
                  <a:latin typeface="Franklin Gothic Book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9pPr>
            </a:lstStyle>
            <a:p>
              <a:pPr>
                <a:defRPr/>
              </a:pPr>
              <a:endParaRPr lang="en-GB" altLang="en-US" dirty="0" smtClean="0"/>
            </a:p>
          </p:txBody>
        </p:sp>
        <p:sp>
          <p:nvSpPr>
            <p:cNvPr id="8" name="Oval 7"/>
            <p:cNvSpPr>
              <a:spLocks noChangeArrowheads="1"/>
            </p:cNvSpPr>
            <p:nvPr/>
          </p:nvSpPr>
          <p:spPr bwMode="auto">
            <a:xfrm>
              <a:off x="106597445" y="108214447"/>
              <a:ext cx="514382" cy="499973"/>
            </a:xfrm>
            <a:prstGeom prst="ellipse">
              <a:avLst/>
            </a:prstGeom>
            <a:solidFill>
              <a:srgbClr val="005587">
                <a:alpha val="29019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EEECE1"/>
                    </a:outerShdw>
                  </a:effectLst>
                </a14:hiddenEffects>
              </a:ext>
            </a:extLst>
          </p:spPr>
          <p:txBody>
            <a:bodyPr lIns="36576" tIns="36576" rIns="36576" bIns="36576"/>
            <a:lstStyle>
              <a:lvl1pPr>
                <a:defRPr>
                  <a:solidFill>
                    <a:schemeClr val="tx1"/>
                  </a:solidFill>
                  <a:latin typeface="Franklin Gothic Book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9pPr>
            </a:lstStyle>
            <a:p>
              <a:pPr>
                <a:defRPr/>
              </a:pPr>
              <a:endParaRPr lang="en-GB" altLang="en-US" dirty="0" smtClean="0"/>
            </a:p>
          </p:txBody>
        </p:sp>
        <p:sp>
          <p:nvSpPr>
            <p:cNvPr id="9" name="Oval 8"/>
            <p:cNvSpPr>
              <a:spLocks noChangeArrowheads="1"/>
            </p:cNvSpPr>
            <p:nvPr/>
          </p:nvSpPr>
          <p:spPr bwMode="auto">
            <a:xfrm>
              <a:off x="107964367" y="107965253"/>
              <a:ext cx="250840" cy="250780"/>
            </a:xfrm>
            <a:prstGeom prst="ellipse">
              <a:avLst/>
            </a:prstGeom>
            <a:solidFill>
              <a:srgbClr val="005587">
                <a:alpha val="70979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EEECE1"/>
                    </a:outerShdw>
                  </a:effectLst>
                </a14:hiddenEffects>
              </a:ext>
            </a:extLst>
          </p:spPr>
          <p:txBody>
            <a:bodyPr lIns="36576" tIns="36576" rIns="36576" bIns="36576"/>
            <a:lstStyle>
              <a:lvl1pPr>
                <a:defRPr>
                  <a:solidFill>
                    <a:schemeClr val="tx1"/>
                  </a:solidFill>
                  <a:latin typeface="Franklin Gothic Book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9pPr>
            </a:lstStyle>
            <a:p>
              <a:pPr>
                <a:defRPr/>
              </a:pPr>
              <a:endParaRPr lang="en-GB" altLang="en-US" dirty="0" smtClean="0"/>
            </a:p>
          </p:txBody>
        </p:sp>
      </p:grpSp>
      <p:pic>
        <p:nvPicPr>
          <p:cNvPr id="10" name="Picture 11" descr="P:\Communications\Brand\Brand identity and templates\Logos\CPAS logos\Logo_02_no_strap\CPAS_Logo_no_strap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-171450"/>
            <a:ext cx="1408267" cy="140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547664" y="1700809"/>
            <a:ext cx="7253166" cy="864096"/>
          </a:xfrm>
          <a:prstGeom prst="rect">
            <a:avLst/>
          </a:prstGeom>
        </p:spPr>
        <p:txBody>
          <a:bodyPr anchor="t"/>
          <a:lstStyle>
            <a:lvl1pPr algn="l">
              <a:defRPr sz="4400" b="0" cap="all">
                <a:solidFill>
                  <a:srgbClr val="005587"/>
                </a:solidFill>
              </a:defRPr>
            </a:lvl1pPr>
          </a:lstStyle>
          <a:p>
            <a:r>
              <a:rPr lang="en-US" dirty="0" smtClean="0"/>
              <a:t>HEADING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547664" y="2852936"/>
            <a:ext cx="6336704" cy="171621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spcBef>
                <a:spcPts val="600"/>
              </a:spcBef>
              <a:buNone/>
              <a:defRPr sz="3600" b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text</a:t>
            </a:r>
          </a:p>
        </p:txBody>
      </p:sp>
    </p:spTree>
    <p:extLst>
      <p:ext uri="{BB962C8B-B14F-4D97-AF65-F5344CB8AC3E}">
        <p14:creationId xmlns:p14="http://schemas.microsoft.com/office/powerpoint/2010/main" val="2881161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5652120" y="2852936"/>
            <a:ext cx="4389220" cy="4464198"/>
          </a:xfrm>
          <a:prstGeom prst="ellipse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 noProof="0" dirty="0" smtClean="0"/>
              <a:t>Click icon to add picture</a:t>
            </a:r>
            <a:endParaRPr lang="en-GB" noProof="0" dirty="0"/>
          </a:p>
        </p:txBody>
      </p:sp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755576" y="1700809"/>
            <a:ext cx="5112568" cy="792088"/>
          </a:xfrm>
          <a:prstGeom prst="rect">
            <a:avLst/>
          </a:prstGeom>
        </p:spPr>
        <p:txBody>
          <a:bodyPr anchor="t"/>
          <a:lstStyle>
            <a:lvl1pPr algn="l">
              <a:defRPr sz="4400" b="0" cap="all">
                <a:solidFill>
                  <a:srgbClr val="005587"/>
                </a:solidFill>
              </a:defRPr>
            </a:lvl1pPr>
          </a:lstStyle>
          <a:p>
            <a:r>
              <a:rPr lang="en-US" dirty="0" smtClean="0"/>
              <a:t>heading</a:t>
            </a:r>
            <a:endParaRPr lang="en-GB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55576" y="2780928"/>
            <a:ext cx="6336704" cy="1716211"/>
          </a:xfrm>
          <a:prstGeom prst="rect">
            <a:avLst/>
          </a:prstGeom>
        </p:spPr>
        <p:txBody>
          <a:bodyPr>
            <a:normAutofit/>
          </a:bodyPr>
          <a:lstStyle>
            <a:lvl1pPr marL="357188" indent="-357188" algn="l">
              <a:spcBef>
                <a:spcPts val="600"/>
              </a:spcBef>
              <a:buClr>
                <a:srgbClr val="005586"/>
              </a:buClr>
              <a:buFont typeface="Arial" panose="020B0604020202020204" pitchFamily="34" charset="0"/>
              <a:buChar char="•"/>
              <a:defRPr sz="3600" b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Text</a:t>
            </a:r>
          </a:p>
        </p:txBody>
      </p:sp>
      <p:grpSp>
        <p:nvGrpSpPr>
          <p:cNvPr id="15" name="Group 2"/>
          <p:cNvGrpSpPr>
            <a:grpSpLocks/>
          </p:cNvGrpSpPr>
          <p:nvPr userDrawn="1"/>
        </p:nvGrpSpPr>
        <p:grpSpPr bwMode="auto">
          <a:xfrm>
            <a:off x="-449263" y="-400049"/>
            <a:ext cx="3154363" cy="1888476"/>
            <a:chOff x="104935230" y="106438350"/>
            <a:chExt cx="3868976" cy="2315751"/>
          </a:xfrm>
        </p:grpSpPr>
        <p:sp>
          <p:nvSpPr>
            <p:cNvPr id="16" name="Oval 3"/>
            <p:cNvSpPr>
              <a:spLocks noChangeArrowheads="1"/>
            </p:cNvSpPr>
            <p:nvPr/>
          </p:nvSpPr>
          <p:spPr bwMode="auto">
            <a:xfrm>
              <a:off x="105259100" y="108065249"/>
              <a:ext cx="676318" cy="688852"/>
            </a:xfrm>
            <a:prstGeom prst="ellipse">
              <a:avLst/>
            </a:prstGeom>
            <a:solidFill>
              <a:srgbClr val="005587">
                <a:alpha val="70195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EEECE1"/>
                    </a:outerShdw>
                  </a:effectLst>
                </a14:hiddenEffects>
              </a:ext>
            </a:extLst>
          </p:spPr>
          <p:txBody>
            <a:bodyPr lIns="36576" tIns="36576" rIns="36576" bIns="36576"/>
            <a:lstStyle>
              <a:lvl1pPr>
                <a:defRPr>
                  <a:solidFill>
                    <a:schemeClr val="tx1"/>
                  </a:solidFill>
                  <a:latin typeface="Franklin Gothic Book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9pPr>
            </a:lstStyle>
            <a:p>
              <a:pPr>
                <a:defRPr/>
              </a:pPr>
              <a:endParaRPr lang="en-GB" altLang="en-US" dirty="0" smtClean="0"/>
            </a:p>
          </p:txBody>
        </p:sp>
        <p:sp>
          <p:nvSpPr>
            <p:cNvPr id="17" name="Oval 4"/>
            <p:cNvSpPr>
              <a:spLocks noChangeArrowheads="1"/>
            </p:cNvSpPr>
            <p:nvPr/>
          </p:nvSpPr>
          <p:spPr bwMode="auto">
            <a:xfrm>
              <a:off x="107489675" y="106536757"/>
              <a:ext cx="1314531" cy="1228506"/>
            </a:xfrm>
            <a:prstGeom prst="ellipse">
              <a:avLst/>
            </a:prstGeom>
            <a:solidFill>
              <a:srgbClr val="005587">
                <a:alpha val="45097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EEECE1"/>
                    </a:outerShdw>
                  </a:effectLst>
                </a14:hiddenEffects>
              </a:ext>
            </a:extLst>
          </p:spPr>
          <p:txBody>
            <a:bodyPr lIns="36576" tIns="36576" rIns="36576" bIns="36576"/>
            <a:lstStyle>
              <a:lvl1pPr>
                <a:defRPr>
                  <a:solidFill>
                    <a:schemeClr val="tx1"/>
                  </a:solidFill>
                  <a:latin typeface="Franklin Gothic Book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9pPr>
            </a:lstStyle>
            <a:p>
              <a:pPr>
                <a:defRPr/>
              </a:pPr>
              <a:endParaRPr lang="en-GB" altLang="en-US" dirty="0" smtClean="0"/>
            </a:p>
          </p:txBody>
        </p:sp>
        <p:sp>
          <p:nvSpPr>
            <p:cNvPr id="18" name="Oval 17"/>
            <p:cNvSpPr>
              <a:spLocks noChangeArrowheads="1"/>
            </p:cNvSpPr>
            <p:nvPr/>
          </p:nvSpPr>
          <p:spPr bwMode="auto">
            <a:xfrm>
              <a:off x="104935230" y="106438350"/>
              <a:ext cx="1314532" cy="1226920"/>
            </a:xfrm>
            <a:prstGeom prst="ellipse">
              <a:avLst/>
            </a:prstGeom>
            <a:solidFill>
              <a:srgbClr val="005587">
                <a:alpha val="45097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EEECE1"/>
                    </a:outerShdw>
                  </a:effectLst>
                </a14:hiddenEffects>
              </a:ext>
            </a:extLst>
          </p:spPr>
          <p:txBody>
            <a:bodyPr lIns="36576" tIns="36576" rIns="36576" bIns="36576"/>
            <a:lstStyle>
              <a:lvl1pPr>
                <a:defRPr>
                  <a:solidFill>
                    <a:schemeClr val="tx1"/>
                  </a:solidFill>
                  <a:latin typeface="Franklin Gothic Book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9pPr>
            </a:lstStyle>
            <a:p>
              <a:pPr>
                <a:defRPr/>
              </a:pPr>
              <a:endParaRPr lang="en-GB" altLang="en-US" dirty="0" smtClean="0"/>
            </a:p>
          </p:txBody>
        </p:sp>
        <p:sp>
          <p:nvSpPr>
            <p:cNvPr id="19" name="Oval 18"/>
            <p:cNvSpPr>
              <a:spLocks noChangeArrowheads="1"/>
            </p:cNvSpPr>
            <p:nvPr/>
          </p:nvSpPr>
          <p:spPr bwMode="auto">
            <a:xfrm>
              <a:off x="106597445" y="108214447"/>
              <a:ext cx="514382" cy="499973"/>
            </a:xfrm>
            <a:prstGeom prst="ellipse">
              <a:avLst/>
            </a:prstGeom>
            <a:solidFill>
              <a:srgbClr val="005587">
                <a:alpha val="29019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EEECE1"/>
                    </a:outerShdw>
                  </a:effectLst>
                </a14:hiddenEffects>
              </a:ext>
            </a:extLst>
          </p:spPr>
          <p:txBody>
            <a:bodyPr lIns="36576" tIns="36576" rIns="36576" bIns="36576"/>
            <a:lstStyle>
              <a:lvl1pPr>
                <a:defRPr>
                  <a:solidFill>
                    <a:schemeClr val="tx1"/>
                  </a:solidFill>
                  <a:latin typeface="Franklin Gothic Book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9pPr>
            </a:lstStyle>
            <a:p>
              <a:pPr>
                <a:defRPr/>
              </a:pPr>
              <a:endParaRPr lang="en-GB" altLang="en-US" dirty="0" smtClean="0"/>
            </a:p>
          </p:txBody>
        </p:sp>
        <p:sp>
          <p:nvSpPr>
            <p:cNvPr id="20" name="Oval 19"/>
            <p:cNvSpPr>
              <a:spLocks noChangeArrowheads="1"/>
            </p:cNvSpPr>
            <p:nvPr/>
          </p:nvSpPr>
          <p:spPr bwMode="auto">
            <a:xfrm>
              <a:off x="107964367" y="107965253"/>
              <a:ext cx="250840" cy="250780"/>
            </a:xfrm>
            <a:prstGeom prst="ellipse">
              <a:avLst/>
            </a:prstGeom>
            <a:solidFill>
              <a:srgbClr val="005587">
                <a:alpha val="70979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EEECE1"/>
                    </a:outerShdw>
                  </a:effectLst>
                </a14:hiddenEffects>
              </a:ext>
            </a:extLst>
          </p:spPr>
          <p:txBody>
            <a:bodyPr lIns="36576" tIns="36576" rIns="36576" bIns="36576"/>
            <a:lstStyle>
              <a:lvl1pPr>
                <a:defRPr>
                  <a:solidFill>
                    <a:schemeClr val="tx1"/>
                  </a:solidFill>
                  <a:latin typeface="Franklin Gothic Book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9pPr>
            </a:lstStyle>
            <a:p>
              <a:pPr>
                <a:defRPr/>
              </a:pPr>
              <a:endParaRPr lang="en-GB" altLang="en-US" dirty="0" smtClean="0"/>
            </a:p>
          </p:txBody>
        </p:sp>
      </p:grpSp>
      <p:pic>
        <p:nvPicPr>
          <p:cNvPr id="21" name="Picture 11" descr="P:\Communications\Brand\Brand identity and templates\Logos\CPAS logos\Logo_02_no_strap\CPAS_Logo_no_strap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-171450"/>
            <a:ext cx="1408267" cy="140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00589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1547664" y="1712789"/>
            <a:ext cx="6336704" cy="852115"/>
          </a:xfrm>
          <a:prstGeom prst="rect">
            <a:avLst/>
          </a:prstGeom>
        </p:spPr>
        <p:txBody>
          <a:bodyPr anchor="t"/>
          <a:lstStyle>
            <a:lvl1pPr algn="l">
              <a:defRPr sz="4400" b="0" cap="all">
                <a:solidFill>
                  <a:srgbClr val="005587"/>
                </a:solidFill>
              </a:defRPr>
            </a:lvl1pPr>
          </a:lstStyle>
          <a:p>
            <a:r>
              <a:rPr lang="en-US" dirty="0" smtClean="0"/>
              <a:t>HEADING</a:t>
            </a:r>
            <a:endParaRPr lang="en-GB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547664" y="2708920"/>
            <a:ext cx="6336704" cy="171621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3600" b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Text</a:t>
            </a:r>
          </a:p>
        </p:txBody>
      </p:sp>
      <p:pic>
        <p:nvPicPr>
          <p:cNvPr id="10" name="Picture 11" descr="P:\Communications\Brand\Brand identity and templates\Logos\CPAS logos\Logo_02_no_strap\CPAS_Logo_no_strap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-99748"/>
            <a:ext cx="1223367" cy="12244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44589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24439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8" r:id="rId1"/>
    <p:sldLayoutId id="2147484029" r:id="rId2"/>
    <p:sldLayoutId id="2147484040" r:id="rId3"/>
    <p:sldLayoutId id="2147484030" r:id="rId4"/>
    <p:sldLayoutId id="2147484031" r:id="rId5"/>
    <p:sldLayoutId id="2147484032" r:id="rId6"/>
    <p:sldLayoutId id="2147484033" r:id="rId7"/>
    <p:sldLayoutId id="2147484034" r:id="rId8"/>
    <p:sldLayoutId id="2147484035" r:id="rId9"/>
    <p:sldLayoutId id="2147484036" r:id="rId10"/>
    <p:sldLayoutId id="2147484037" r:id="rId11"/>
    <p:sldLayoutId id="2147484038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 baseline="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23528" y="260648"/>
            <a:ext cx="8496944" cy="6336704"/>
          </a:xfrm>
          <a:prstGeom prst="rect">
            <a:avLst/>
          </a:prstGeom>
          <a:solidFill>
            <a:srgbClr val="7921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Oval 6"/>
          <p:cNvSpPr/>
          <p:nvPr/>
        </p:nvSpPr>
        <p:spPr>
          <a:xfrm>
            <a:off x="9900592" y="3356992"/>
            <a:ext cx="511451" cy="497631"/>
          </a:xfrm>
          <a:prstGeom prst="ellipse">
            <a:avLst/>
          </a:prstGeom>
          <a:solidFill>
            <a:srgbClr val="005586"/>
          </a:solidFill>
          <a:ln>
            <a:solidFill>
              <a:srgbClr val="0055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2" name="Oval 11"/>
          <p:cNvSpPr/>
          <p:nvPr/>
        </p:nvSpPr>
        <p:spPr bwMode="auto">
          <a:xfrm>
            <a:off x="-931867" y="5404976"/>
            <a:ext cx="670042" cy="637501"/>
          </a:xfrm>
          <a:prstGeom prst="ellipse">
            <a:avLst/>
          </a:prstGeom>
          <a:solidFill>
            <a:srgbClr val="4298B5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5" name="Oval 4"/>
          <p:cNvSpPr/>
          <p:nvPr/>
        </p:nvSpPr>
        <p:spPr>
          <a:xfrm>
            <a:off x="-1893006" y="5538720"/>
            <a:ext cx="1442144" cy="1338159"/>
          </a:xfrm>
          <a:prstGeom prst="ellipse">
            <a:avLst/>
          </a:prstGeom>
          <a:solidFill>
            <a:srgbClr val="005586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6" name="Oval 5"/>
          <p:cNvSpPr/>
          <p:nvPr/>
        </p:nvSpPr>
        <p:spPr>
          <a:xfrm>
            <a:off x="9900592" y="1950044"/>
            <a:ext cx="914400" cy="914400"/>
          </a:xfrm>
          <a:prstGeom prst="ellipse">
            <a:avLst/>
          </a:prstGeom>
          <a:solidFill>
            <a:srgbClr val="F0B323">
              <a:alpha val="8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5" name="Oval 14"/>
          <p:cNvSpPr/>
          <p:nvPr/>
        </p:nvSpPr>
        <p:spPr bwMode="auto">
          <a:xfrm>
            <a:off x="9559410" y="4649608"/>
            <a:ext cx="1026971" cy="977095"/>
          </a:xfrm>
          <a:prstGeom prst="ellipse">
            <a:avLst/>
          </a:prstGeom>
          <a:solidFill>
            <a:srgbClr val="4298B5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pic>
        <p:nvPicPr>
          <p:cNvPr id="1026" name="Picture 2" descr="P:\Leadership\Resources\Growing Bridge Builders\GRIN designs\Assets for CPAS\Sessions pngs\00001-CPAS-Growing-Bridgebuilders_Sessions-7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35" t="22922" r="4831" b="21363"/>
          <a:stretch/>
        </p:blipFill>
        <p:spPr bwMode="auto">
          <a:xfrm>
            <a:off x="1511660" y="810185"/>
            <a:ext cx="6120680" cy="5509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Oval 2"/>
          <p:cNvSpPr/>
          <p:nvPr/>
        </p:nvSpPr>
        <p:spPr>
          <a:xfrm>
            <a:off x="557250" y="-224769"/>
            <a:ext cx="1709553" cy="1709553"/>
          </a:xfrm>
          <a:prstGeom prst="ellipse">
            <a:avLst/>
          </a:prstGeom>
          <a:solidFill>
            <a:srgbClr val="0055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/>
          <p:cNvSpPr txBox="1"/>
          <p:nvPr/>
        </p:nvSpPr>
        <p:spPr>
          <a:xfrm>
            <a:off x="523786" y="395718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 smtClean="0">
                <a:solidFill>
                  <a:schemeClr val="bg1"/>
                </a:solidFill>
                <a:latin typeface="Franklin Gothic Medium" panose="020B0603020102020204" pitchFamily="34" charset="0"/>
              </a:rPr>
              <a:t>SESSION 7</a:t>
            </a:r>
            <a:endParaRPr lang="en-GB" sz="2400" dirty="0">
              <a:solidFill>
                <a:schemeClr val="bg1"/>
              </a:solidFill>
              <a:latin typeface="Franklin Gothic Medium" panose="020B06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215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1249363" y="836613"/>
            <a:ext cx="7437437" cy="1143000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9pPr>
          </a:lstStyle>
          <a:p>
            <a:pPr algn="l">
              <a:defRPr/>
            </a:pPr>
            <a:r>
              <a:rPr lang="en-GB" altLang="en-US" sz="4000" cap="all" dirty="0" smtClean="0">
                <a:solidFill>
                  <a:srgbClr val="005586"/>
                </a:solidFill>
              </a:rPr>
              <a:t>Objectives for session 7</a:t>
            </a: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1331912" y="1690688"/>
            <a:ext cx="6408439" cy="4418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buClr>
                <a:srgbClr val="005586"/>
              </a:buClr>
            </a:pPr>
            <a:r>
              <a:rPr lang="en-GB" altLang="en-US" sz="2800" dirty="0"/>
              <a:t>To recognise the ‘culture’ of niceness which can pervade the </a:t>
            </a:r>
            <a:r>
              <a:rPr lang="en-GB" altLang="en-US" sz="2800" dirty="0" smtClean="0"/>
              <a:t>Church</a:t>
            </a:r>
            <a:endParaRPr lang="en-GB" altLang="en-US" sz="2800" dirty="0"/>
          </a:p>
          <a:p>
            <a:pPr>
              <a:spcBef>
                <a:spcPts val="1200"/>
              </a:spcBef>
              <a:buClr>
                <a:srgbClr val="005586"/>
              </a:buClr>
            </a:pPr>
            <a:r>
              <a:rPr lang="en-GB" altLang="en-US" sz="2800" dirty="0">
                <a:solidFill>
                  <a:srgbClr val="005586"/>
                </a:solidFill>
              </a:rPr>
              <a:t>To illustrate two group cultures, </a:t>
            </a:r>
            <a:r>
              <a:rPr lang="en-GB" altLang="en-US" sz="2800" dirty="0" smtClean="0">
                <a:solidFill>
                  <a:srgbClr val="005586"/>
                </a:solidFill>
              </a:rPr>
              <a:t>and </a:t>
            </a:r>
            <a:r>
              <a:rPr lang="en-GB" altLang="en-US" sz="2800" dirty="0">
                <a:solidFill>
                  <a:srgbClr val="005586"/>
                </a:solidFill>
              </a:rPr>
              <a:t>identify negative and positive patterns</a:t>
            </a:r>
          </a:p>
          <a:p>
            <a:pPr>
              <a:spcBef>
                <a:spcPts val="1200"/>
              </a:spcBef>
              <a:buClr>
                <a:srgbClr val="005586"/>
              </a:buClr>
            </a:pPr>
            <a:r>
              <a:rPr lang="en-GB" altLang="en-US" sz="2800" dirty="0"/>
              <a:t>To explore strategies for changing the culture in a more positive direction</a:t>
            </a:r>
          </a:p>
          <a:p>
            <a:pPr>
              <a:spcBef>
                <a:spcPts val="1200"/>
              </a:spcBef>
              <a:buClr>
                <a:srgbClr val="005586"/>
              </a:buClr>
            </a:pPr>
            <a:r>
              <a:rPr lang="en-GB" altLang="en-US" sz="2800" dirty="0">
                <a:solidFill>
                  <a:srgbClr val="005586"/>
                </a:solidFill>
              </a:rPr>
              <a:t>To develop a personal plan of action</a:t>
            </a:r>
          </a:p>
        </p:txBody>
      </p:sp>
      <p:sp>
        <p:nvSpPr>
          <p:cNvPr id="5" name="Oval 4"/>
          <p:cNvSpPr/>
          <p:nvPr/>
        </p:nvSpPr>
        <p:spPr>
          <a:xfrm>
            <a:off x="-277688" y="-268560"/>
            <a:ext cx="914400" cy="914400"/>
          </a:xfrm>
          <a:prstGeom prst="ellipse">
            <a:avLst/>
          </a:prstGeom>
          <a:solidFill>
            <a:srgbClr val="005586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6" name="Oval 5"/>
          <p:cNvSpPr/>
          <p:nvPr/>
        </p:nvSpPr>
        <p:spPr>
          <a:xfrm>
            <a:off x="7884319" y="5733256"/>
            <a:ext cx="2016919" cy="2016919"/>
          </a:xfrm>
          <a:prstGeom prst="ellipse">
            <a:avLst/>
          </a:prstGeom>
          <a:solidFill>
            <a:srgbClr val="792182">
              <a:alpha val="8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3523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1115616" y="836613"/>
            <a:ext cx="7437437" cy="1143000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9pPr>
          </a:lstStyle>
          <a:p>
            <a:pPr algn="l">
              <a:defRPr/>
            </a:pPr>
            <a:r>
              <a:rPr lang="en-GB" altLang="en-US" sz="4000" cap="all" dirty="0" smtClean="0">
                <a:solidFill>
                  <a:srgbClr val="005586"/>
                </a:solidFill>
              </a:rPr>
              <a:t>What we mean by ‘culture’</a:t>
            </a: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1198166" y="1690688"/>
            <a:ext cx="6480175" cy="4418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1800"/>
              </a:spcBef>
              <a:buClr>
                <a:srgbClr val="005586"/>
              </a:buClr>
            </a:pPr>
            <a:r>
              <a:rPr lang="en-GB" altLang="en-US" sz="2800" dirty="0" smtClean="0"/>
              <a:t>‘Patterns </a:t>
            </a:r>
            <a:r>
              <a:rPr lang="en-GB" altLang="en-US" sz="2800" dirty="0"/>
              <a:t>of behaviour, values and communication styles which best describe the unique characteristics of an organisation or group of people.’</a:t>
            </a:r>
          </a:p>
          <a:p>
            <a:pPr>
              <a:spcBef>
                <a:spcPts val="1800"/>
              </a:spcBef>
              <a:buClr>
                <a:srgbClr val="005586"/>
              </a:buClr>
            </a:pPr>
            <a:r>
              <a:rPr lang="en-GB" altLang="en-US" sz="2800" spc="-50" dirty="0">
                <a:solidFill>
                  <a:srgbClr val="005586"/>
                </a:solidFill>
              </a:rPr>
              <a:t>‘What everybody within a group knows that everybody else in the group knows.’</a:t>
            </a:r>
          </a:p>
          <a:p>
            <a:pPr>
              <a:spcBef>
                <a:spcPts val="1800"/>
              </a:spcBef>
              <a:buClr>
                <a:srgbClr val="005586"/>
              </a:buClr>
            </a:pPr>
            <a:r>
              <a:rPr lang="en-GB" altLang="en-US" sz="2800" dirty="0"/>
              <a:t>‘The way we do things round </a:t>
            </a:r>
            <a:r>
              <a:rPr lang="en-GB" altLang="en-US" sz="2800" dirty="0" smtClean="0"/>
              <a:t>here…’</a:t>
            </a:r>
            <a:endParaRPr lang="en-GB" altLang="en-US" sz="2800" dirty="0"/>
          </a:p>
        </p:txBody>
      </p:sp>
      <p:sp>
        <p:nvSpPr>
          <p:cNvPr id="9" name="Oval 8"/>
          <p:cNvSpPr/>
          <p:nvPr/>
        </p:nvSpPr>
        <p:spPr>
          <a:xfrm>
            <a:off x="-277688" y="-268560"/>
            <a:ext cx="914400" cy="914400"/>
          </a:xfrm>
          <a:prstGeom prst="ellipse">
            <a:avLst/>
          </a:prstGeom>
          <a:solidFill>
            <a:srgbClr val="005586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0" name="Oval 9"/>
          <p:cNvSpPr/>
          <p:nvPr/>
        </p:nvSpPr>
        <p:spPr>
          <a:xfrm>
            <a:off x="7884319" y="5733256"/>
            <a:ext cx="2016919" cy="2016919"/>
          </a:xfrm>
          <a:prstGeom prst="ellipse">
            <a:avLst/>
          </a:prstGeom>
          <a:solidFill>
            <a:srgbClr val="792182">
              <a:alpha val="8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6432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2123728" y="479439"/>
            <a:ext cx="4824536" cy="792187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9pPr>
          </a:lstStyle>
          <a:p>
            <a:pPr>
              <a:defRPr/>
            </a:pPr>
            <a:r>
              <a:rPr lang="en-GB" altLang="en-US" sz="4000" cap="all" dirty="0" smtClean="0">
                <a:solidFill>
                  <a:srgbClr val="005586"/>
                </a:solidFill>
              </a:rPr>
              <a:t>Unwritten rules</a:t>
            </a:r>
          </a:p>
        </p:txBody>
      </p:sp>
      <p:sp>
        <p:nvSpPr>
          <p:cNvPr id="8" name="Oval 7"/>
          <p:cNvSpPr/>
          <p:nvPr/>
        </p:nvSpPr>
        <p:spPr>
          <a:xfrm>
            <a:off x="601663" y="5608638"/>
            <a:ext cx="996950" cy="1000125"/>
          </a:xfrm>
          <a:prstGeom prst="ellipse">
            <a:avLst/>
          </a:prstGeom>
          <a:solidFill>
            <a:srgbClr val="F0B323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1400" b="1" dirty="0">
              <a:solidFill>
                <a:srgbClr val="005586"/>
              </a:solidFill>
              <a:latin typeface="+mj-lt"/>
            </a:endParaRPr>
          </a:p>
        </p:txBody>
      </p:sp>
      <p:sp>
        <p:nvSpPr>
          <p:cNvPr id="9" name="Oval Callout 8"/>
          <p:cNvSpPr>
            <a:spLocks noChangeAspect="1"/>
          </p:cNvSpPr>
          <p:nvPr/>
        </p:nvSpPr>
        <p:spPr>
          <a:xfrm>
            <a:off x="827583" y="1700808"/>
            <a:ext cx="2952205" cy="2220950"/>
          </a:xfrm>
          <a:prstGeom prst="wedgeEllipseCallout">
            <a:avLst>
              <a:gd name="adj1" fmla="val -37800"/>
              <a:gd name="adj2" fmla="val 64606"/>
            </a:avLst>
          </a:prstGeom>
          <a:solidFill>
            <a:srgbClr val="008C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 smtClean="0">
                <a:latin typeface="+mj-lt"/>
              </a:rPr>
              <a:t>We call a spade a spade around here</a:t>
            </a:r>
            <a:endParaRPr lang="en-GB" sz="2400" dirty="0">
              <a:latin typeface="+mj-lt"/>
            </a:endParaRPr>
          </a:p>
        </p:txBody>
      </p:sp>
      <p:sp>
        <p:nvSpPr>
          <p:cNvPr id="10" name="Oval Callout 9"/>
          <p:cNvSpPr>
            <a:spLocks noChangeAspect="1"/>
          </p:cNvSpPr>
          <p:nvPr/>
        </p:nvSpPr>
        <p:spPr>
          <a:xfrm>
            <a:off x="5335561" y="1879068"/>
            <a:ext cx="3168352" cy="2475538"/>
          </a:xfrm>
          <a:prstGeom prst="wedgeEllipseCallout">
            <a:avLst>
              <a:gd name="adj1" fmla="val 44856"/>
              <a:gd name="adj2" fmla="val 62728"/>
            </a:avLst>
          </a:prstGeom>
          <a:solidFill>
            <a:srgbClr val="7D00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 smtClean="0">
                <a:latin typeface="+mj-lt"/>
              </a:rPr>
              <a:t>Whatever you do, don’t upset Mrs P</a:t>
            </a:r>
            <a:endParaRPr lang="en-GB" sz="2400" dirty="0">
              <a:latin typeface="+mj-lt"/>
            </a:endParaRPr>
          </a:p>
        </p:txBody>
      </p:sp>
      <p:sp>
        <p:nvSpPr>
          <p:cNvPr id="11" name="Oval Callout 10"/>
          <p:cNvSpPr>
            <a:spLocks noChangeAspect="1"/>
          </p:cNvSpPr>
          <p:nvPr/>
        </p:nvSpPr>
        <p:spPr>
          <a:xfrm>
            <a:off x="2483768" y="4354606"/>
            <a:ext cx="3816424" cy="1788338"/>
          </a:xfrm>
          <a:prstGeom prst="wedgeEllipseCallout">
            <a:avLst>
              <a:gd name="adj1" fmla="val -29997"/>
              <a:gd name="adj2" fmla="val 66598"/>
            </a:avLst>
          </a:prstGeom>
          <a:solidFill>
            <a:srgbClr val="0055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 smtClean="0">
                <a:latin typeface="+mj-lt"/>
              </a:rPr>
              <a:t>If you can’t be nice, hold your peace</a:t>
            </a:r>
            <a:endParaRPr lang="en-GB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24255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873607" y="992661"/>
            <a:ext cx="7510462" cy="792187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9pPr>
          </a:lstStyle>
          <a:p>
            <a:pPr algn="l">
              <a:defRPr/>
            </a:pPr>
            <a:r>
              <a:rPr lang="en-GB" altLang="en-US" sz="4000" cap="all" spc="-150" dirty="0" smtClean="0">
                <a:solidFill>
                  <a:srgbClr val="005586"/>
                </a:solidFill>
              </a:rPr>
              <a:t>Unwritten rules in your group</a:t>
            </a: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899592" y="1844824"/>
            <a:ext cx="6984727" cy="3763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ct val="0"/>
              </a:spcBef>
              <a:buClr>
                <a:srgbClr val="005586"/>
              </a:buClr>
              <a:buNone/>
            </a:pPr>
            <a:r>
              <a:rPr lang="en-GB" altLang="en-US" sz="2800" dirty="0"/>
              <a:t>With one or two others, </a:t>
            </a:r>
            <a:r>
              <a:rPr lang="en-GB" altLang="en-US" sz="2800" dirty="0" smtClean="0"/>
              <a:t>discuss:</a:t>
            </a:r>
            <a:endParaRPr lang="en-GB" altLang="en-US" sz="2800" dirty="0"/>
          </a:p>
          <a:p>
            <a:pPr marL="0" indent="0">
              <a:spcBef>
                <a:spcPts val="600"/>
              </a:spcBef>
              <a:buClr>
                <a:srgbClr val="005586"/>
              </a:buClr>
              <a:buNone/>
            </a:pPr>
            <a:r>
              <a:rPr lang="en-GB" altLang="en-US" sz="2800" dirty="0" smtClean="0">
                <a:solidFill>
                  <a:srgbClr val="005586"/>
                </a:solidFill>
              </a:rPr>
              <a:t>One </a:t>
            </a:r>
            <a:r>
              <a:rPr lang="en-GB" altLang="en-US" sz="2800" dirty="0">
                <a:solidFill>
                  <a:srgbClr val="005586"/>
                </a:solidFill>
              </a:rPr>
              <a:t>unwritten rule about how tension or conflict is handled in your church </a:t>
            </a:r>
            <a:r>
              <a:rPr lang="en-GB" altLang="en-US" sz="2800" dirty="0" smtClean="0">
                <a:solidFill>
                  <a:srgbClr val="005586"/>
                </a:solidFill>
              </a:rPr>
              <a:t>or group</a:t>
            </a:r>
            <a:endParaRPr lang="en-GB" altLang="en-US" sz="2800" dirty="0">
              <a:solidFill>
                <a:srgbClr val="005586"/>
              </a:solidFill>
            </a:endParaRPr>
          </a:p>
          <a:p>
            <a:pPr marL="0" indent="0">
              <a:spcBef>
                <a:spcPct val="0"/>
              </a:spcBef>
              <a:buClr>
                <a:srgbClr val="005586"/>
              </a:buClr>
              <a:buNone/>
            </a:pPr>
            <a:endParaRPr lang="en-GB" altLang="en-US" sz="2800" dirty="0" smtClean="0"/>
          </a:p>
          <a:p>
            <a:pPr marL="0" indent="0">
              <a:spcBef>
                <a:spcPct val="0"/>
              </a:spcBef>
              <a:buClr>
                <a:srgbClr val="005586"/>
              </a:buClr>
              <a:buNone/>
            </a:pPr>
            <a:r>
              <a:rPr lang="en-GB" altLang="en-US" sz="2800" dirty="0" smtClean="0"/>
              <a:t>Identify </a:t>
            </a:r>
            <a:r>
              <a:rPr lang="en-GB" altLang="en-US" sz="2800" dirty="0"/>
              <a:t>this and make a note on </a:t>
            </a:r>
            <a:r>
              <a:rPr lang="en-GB" altLang="en-US" sz="2800" dirty="0" smtClean="0"/>
              <a:t>the handout </a:t>
            </a:r>
          </a:p>
          <a:p>
            <a:pPr marL="0" indent="0">
              <a:spcBef>
                <a:spcPct val="0"/>
              </a:spcBef>
              <a:buClr>
                <a:srgbClr val="005586"/>
              </a:buClr>
              <a:buNone/>
            </a:pPr>
            <a:endParaRPr lang="en-GB" altLang="en-US" sz="2800" dirty="0"/>
          </a:p>
          <a:p>
            <a:pPr marL="0" indent="0">
              <a:spcBef>
                <a:spcPct val="0"/>
              </a:spcBef>
              <a:buClr>
                <a:srgbClr val="005586"/>
              </a:buClr>
              <a:buNone/>
            </a:pPr>
            <a:r>
              <a:rPr lang="en-GB" altLang="en-US" sz="2000" dirty="0" smtClean="0"/>
              <a:t>6 mins</a:t>
            </a:r>
            <a:endParaRPr lang="en-GB" altLang="en-US" sz="2000" dirty="0"/>
          </a:p>
        </p:txBody>
      </p:sp>
      <p:sp>
        <p:nvSpPr>
          <p:cNvPr id="9" name="Oval 8"/>
          <p:cNvSpPr/>
          <p:nvPr/>
        </p:nvSpPr>
        <p:spPr>
          <a:xfrm>
            <a:off x="-277688" y="-268560"/>
            <a:ext cx="914400" cy="914400"/>
          </a:xfrm>
          <a:prstGeom prst="ellipse">
            <a:avLst/>
          </a:prstGeom>
          <a:solidFill>
            <a:srgbClr val="005586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0" name="Oval 9"/>
          <p:cNvSpPr/>
          <p:nvPr/>
        </p:nvSpPr>
        <p:spPr>
          <a:xfrm>
            <a:off x="7884319" y="5733256"/>
            <a:ext cx="2016919" cy="2016919"/>
          </a:xfrm>
          <a:prstGeom prst="ellipse">
            <a:avLst/>
          </a:prstGeom>
          <a:solidFill>
            <a:srgbClr val="792182">
              <a:alpha val="8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5674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899592" y="620688"/>
            <a:ext cx="7501209" cy="1143000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9pPr>
          </a:lstStyle>
          <a:p>
            <a:pPr algn="l">
              <a:defRPr/>
            </a:pPr>
            <a:r>
              <a:rPr lang="en-GB" altLang="en-US" sz="4000" cap="all" spc="-100" dirty="0" smtClean="0">
                <a:solidFill>
                  <a:srgbClr val="005586"/>
                </a:solidFill>
              </a:rPr>
              <a:t>Unhelpful conflict patterns</a:t>
            </a: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899592" y="1469380"/>
            <a:ext cx="6842793" cy="4191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ct val="0"/>
              </a:spcBef>
              <a:buClr>
                <a:srgbClr val="005586"/>
              </a:buClr>
              <a:buNone/>
            </a:pPr>
            <a:r>
              <a:rPr lang="en-GB" altLang="en-US" sz="2800" dirty="0"/>
              <a:t>In your small group (10 mins):</a:t>
            </a:r>
          </a:p>
          <a:p>
            <a:pPr>
              <a:spcBef>
                <a:spcPts val="1200"/>
              </a:spcBef>
              <a:buClr>
                <a:srgbClr val="005586"/>
              </a:buClr>
            </a:pPr>
            <a:r>
              <a:rPr lang="en-GB" altLang="en-US" sz="2800" dirty="0">
                <a:solidFill>
                  <a:srgbClr val="005586"/>
                </a:solidFill>
              </a:rPr>
              <a:t>Look at the left-hand column of the handout ‘Patterns of Handling Conflict’</a:t>
            </a:r>
          </a:p>
          <a:p>
            <a:pPr>
              <a:spcBef>
                <a:spcPts val="1200"/>
              </a:spcBef>
              <a:buClr>
                <a:srgbClr val="005586"/>
              </a:buClr>
            </a:pPr>
            <a:r>
              <a:rPr lang="en-GB" altLang="en-US" sz="2800" dirty="0"/>
              <a:t>Read out the 12 patterns that divide</a:t>
            </a:r>
          </a:p>
          <a:p>
            <a:pPr>
              <a:spcBef>
                <a:spcPts val="1200"/>
              </a:spcBef>
              <a:buClr>
                <a:srgbClr val="005586"/>
              </a:buClr>
            </a:pPr>
            <a:r>
              <a:rPr lang="en-GB" altLang="en-US" sz="2800" dirty="0">
                <a:solidFill>
                  <a:srgbClr val="005586"/>
                </a:solidFill>
              </a:rPr>
              <a:t>Share (round robin): which of these patterns have you most noticed in your church or group?</a:t>
            </a:r>
          </a:p>
          <a:p>
            <a:pPr>
              <a:spcBef>
                <a:spcPts val="1200"/>
              </a:spcBef>
              <a:buClr>
                <a:srgbClr val="005586"/>
              </a:buClr>
            </a:pPr>
            <a:r>
              <a:rPr lang="en-GB" altLang="en-US" sz="2800" dirty="0"/>
              <a:t>Compare your different experiences</a:t>
            </a:r>
          </a:p>
        </p:txBody>
      </p:sp>
      <p:sp>
        <p:nvSpPr>
          <p:cNvPr id="9" name="Oval 8"/>
          <p:cNvSpPr/>
          <p:nvPr/>
        </p:nvSpPr>
        <p:spPr>
          <a:xfrm>
            <a:off x="-277688" y="-268560"/>
            <a:ext cx="914400" cy="914400"/>
          </a:xfrm>
          <a:prstGeom prst="ellipse">
            <a:avLst/>
          </a:prstGeom>
          <a:solidFill>
            <a:srgbClr val="005586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0" name="Oval 9"/>
          <p:cNvSpPr/>
          <p:nvPr/>
        </p:nvSpPr>
        <p:spPr>
          <a:xfrm>
            <a:off x="7884319" y="5733256"/>
            <a:ext cx="2016919" cy="2016919"/>
          </a:xfrm>
          <a:prstGeom prst="ellipse">
            <a:avLst/>
          </a:prstGeom>
          <a:solidFill>
            <a:srgbClr val="792182">
              <a:alpha val="8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5893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889323" y="764704"/>
            <a:ext cx="7437437" cy="720080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9pPr>
          </a:lstStyle>
          <a:p>
            <a:pPr algn="l">
              <a:defRPr/>
            </a:pPr>
            <a:r>
              <a:rPr lang="en-GB" altLang="en-US" sz="4000" cap="all" spc="-100" dirty="0" smtClean="0">
                <a:solidFill>
                  <a:srgbClr val="005586"/>
                </a:solidFill>
              </a:rPr>
              <a:t>A plan to change the culture</a:t>
            </a: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889323" y="1753469"/>
            <a:ext cx="6984505" cy="3979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buClr>
                <a:srgbClr val="005586"/>
              </a:buClr>
            </a:pPr>
            <a:r>
              <a:rPr lang="en-GB" altLang="en-US" sz="2800" dirty="0">
                <a:latin typeface="+mj-lt"/>
              </a:rPr>
              <a:t>On your own, in silence</a:t>
            </a:r>
            <a:r>
              <a:rPr lang="en-GB" altLang="en-US" sz="2800" b="1" dirty="0"/>
              <a:t>:</a:t>
            </a:r>
            <a:r>
              <a:rPr lang="en-GB" altLang="en-US" sz="2800" dirty="0"/>
              <a:t> Identify up to three things you’d like to work on, with others, to help change the culture of how conflict is handled in your </a:t>
            </a:r>
            <a:r>
              <a:rPr lang="en-GB" altLang="en-US" sz="2800"/>
              <a:t>church </a:t>
            </a:r>
            <a:r>
              <a:rPr lang="en-GB" altLang="en-US" sz="2800" smtClean="0"/>
              <a:t>or </a:t>
            </a:r>
            <a:r>
              <a:rPr lang="en-GB" altLang="en-US" sz="2800" dirty="0" smtClean="0"/>
              <a:t>group.</a:t>
            </a:r>
            <a:endParaRPr lang="en-GB" altLang="en-US" sz="2800" dirty="0"/>
          </a:p>
          <a:p>
            <a:pPr>
              <a:spcBef>
                <a:spcPts val="2400"/>
              </a:spcBef>
              <a:buClr>
                <a:srgbClr val="005586"/>
              </a:buClr>
            </a:pPr>
            <a:r>
              <a:rPr lang="en-GB" altLang="en-US" sz="2800" dirty="0">
                <a:solidFill>
                  <a:srgbClr val="005586"/>
                </a:solidFill>
                <a:latin typeface="+mj-lt"/>
              </a:rPr>
              <a:t>In a group of three (or two)</a:t>
            </a:r>
            <a:r>
              <a:rPr lang="en-GB" altLang="en-US" sz="2800" b="1" dirty="0">
                <a:solidFill>
                  <a:srgbClr val="005586"/>
                </a:solidFill>
              </a:rPr>
              <a:t>: </a:t>
            </a:r>
            <a:r>
              <a:rPr lang="en-GB" altLang="en-US" sz="2800" dirty="0">
                <a:solidFill>
                  <a:srgbClr val="005586"/>
                </a:solidFill>
              </a:rPr>
              <a:t>Share your provisional ideas with each other, and offer one another some appropriate encouragement or </a:t>
            </a:r>
            <a:r>
              <a:rPr lang="en-GB" altLang="en-US" sz="2800" dirty="0" smtClean="0">
                <a:solidFill>
                  <a:srgbClr val="005586"/>
                </a:solidFill>
              </a:rPr>
              <a:t>challenge.</a:t>
            </a:r>
            <a:endParaRPr lang="en-GB" altLang="en-US" sz="2800" dirty="0">
              <a:solidFill>
                <a:srgbClr val="005586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-277688" y="-268560"/>
            <a:ext cx="914400" cy="914400"/>
          </a:xfrm>
          <a:prstGeom prst="ellipse">
            <a:avLst/>
          </a:prstGeom>
          <a:solidFill>
            <a:srgbClr val="005586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0" name="Oval 9"/>
          <p:cNvSpPr/>
          <p:nvPr/>
        </p:nvSpPr>
        <p:spPr>
          <a:xfrm>
            <a:off x="7884319" y="5733256"/>
            <a:ext cx="2016919" cy="2016919"/>
          </a:xfrm>
          <a:prstGeom prst="ellipse">
            <a:avLst/>
          </a:prstGeom>
          <a:solidFill>
            <a:srgbClr val="792182">
              <a:alpha val="8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5601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291996" y="246398"/>
            <a:ext cx="8568952" cy="6359354"/>
          </a:xfrm>
          <a:prstGeom prst="rect">
            <a:avLst/>
          </a:prstGeom>
          <a:solidFill>
            <a:srgbClr val="89BD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35" name="Picture 11" descr="P:\Leadership\Resources\Growing Bridge Builders\GRIN designs\Assets for CPAS\Sessions pngs\00001-CPAS-Growing-Bridgebuilders_Main-Image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540" b="18509"/>
          <a:stretch/>
        </p:blipFill>
        <p:spPr bwMode="auto">
          <a:xfrm>
            <a:off x="1954779" y="661755"/>
            <a:ext cx="5040560" cy="4843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P:\Leadership\Resources\Growing Bridge Builders\Logos and Icons\BB Logo's\BBM-no-tag-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492747"/>
            <a:ext cx="1823492" cy="970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P:\Leadership\Resources\Growing Bridge Builders\Logos and Icons\CPAS_Logo_no_strap BLACK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688" y="464709"/>
            <a:ext cx="1068976" cy="1068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1878408" y="5696530"/>
            <a:ext cx="53961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>
                <a:latin typeface="+mj-lt"/>
              </a:rPr>
              <a:t>Changing how we handle conflict</a:t>
            </a:r>
            <a:endParaRPr lang="en-GB" sz="2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515461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PT Template - September 2015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5CE98CB6133204E93BCD2D3FD884CA7" ma:contentTypeVersion="16" ma:contentTypeDescription="Create a new document." ma:contentTypeScope="" ma:versionID="50817eecf1e795530ae17ca500819344">
  <xsd:schema xmlns:xsd="http://www.w3.org/2001/XMLSchema" xmlns:xs="http://www.w3.org/2001/XMLSchema" xmlns:p="http://schemas.microsoft.com/office/2006/metadata/properties" xmlns:ns2="e61d31f4-5ff4-4990-8f3f-afc4d05aee8b" xmlns:ns3="fa67e26f-5e15-4e0c-a405-b32a3aeab864" targetNamespace="http://schemas.microsoft.com/office/2006/metadata/properties" ma:root="true" ma:fieldsID="a879759f8956fe12b95a88f5706b499c" ns2:_="" ns3:_="">
    <xsd:import namespace="e61d31f4-5ff4-4990-8f3f-afc4d05aee8b"/>
    <xsd:import namespace="fa67e26f-5e15-4e0c-a405-b32a3aeab864"/>
    <xsd:element name="properties">
      <xsd:complexType>
        <xsd:sequence>
          <xsd:element name="documentManagement">
            <xsd:complexType>
              <xsd:all>
                <xsd:element ref="ns2:lcf76f155ced4ddcb4097134ff3c332f" minOccurs="0"/>
                <xsd:element ref="ns3:TaxCatchAll" minOccurs="0"/>
                <xsd:element ref="ns2:MediaServiceMetadata" minOccurs="0"/>
                <xsd:element ref="ns2:MediaServiceFastMetadata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DateTaken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61d31f4-5ff4-4990-8f3f-afc4d05aee8b" elementFormDefault="qualified">
    <xsd:import namespace="http://schemas.microsoft.com/office/2006/documentManagement/types"/>
    <xsd:import namespace="http://schemas.microsoft.com/office/infopath/2007/PartnerControls"/>
    <xsd:element name="lcf76f155ced4ddcb4097134ff3c332f" ma:index="9" nillable="true" ma:taxonomy="true" ma:internalName="lcf76f155ced4ddcb4097134ff3c332f" ma:taxonomyFieldName="MediaServiceImageTags" ma:displayName="Image Tags" ma:readOnly="false" ma:fieldId="{5cf76f15-5ced-4ddc-b409-7134ff3c332f}" ma:taxonomyMulti="true" ma:sspId="d04f2181-14e6-49fb-b5a6-75cb47ccca1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7e26f-5e15-4e0c-a405-b32a3aeab864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1f21f506-7fb4-4703-a8c3-8f5791cf8070}" ma:internalName="TaxCatchAll" ma:showField="CatchAllData" ma:web="fa67e26f-5e15-4e0c-a405-b32a3aeab86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a67e26f-5e15-4e0c-a405-b32a3aeab864" xsi:nil="true"/>
    <lcf76f155ced4ddcb4097134ff3c332f xmlns="e61d31f4-5ff4-4990-8f3f-afc4d05aee8b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6B52A9A6-5CFB-4A60-87FF-EFD2DC4FB201}"/>
</file>

<file path=customXml/itemProps2.xml><?xml version="1.0" encoding="utf-8"?>
<ds:datastoreItem xmlns:ds="http://schemas.openxmlformats.org/officeDocument/2006/customXml" ds:itemID="{D43C98DF-D60B-455F-9470-BBAACB11568C}"/>
</file>

<file path=customXml/itemProps3.xml><?xml version="1.0" encoding="utf-8"?>
<ds:datastoreItem xmlns:ds="http://schemas.openxmlformats.org/officeDocument/2006/customXml" ds:itemID="{BCA06B15-477E-404B-9BFF-B833291CE3E3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14277</TotalTime>
  <Words>302</Words>
  <Application>Microsoft Office PowerPoint</Application>
  <PresentationFormat>On-screen Show (4:3)</PresentationFormat>
  <Paragraphs>33</Paragraphs>
  <Slides>8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PPT Template - September 2015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Diocese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Communication and self-management skills</dc:title>
  <dc:creator>Diocese</dc:creator>
  <cp:lastModifiedBy>James Lawrence</cp:lastModifiedBy>
  <cp:revision>264</cp:revision>
  <dcterms:created xsi:type="dcterms:W3CDTF">2005-10-02T22:51:39Z</dcterms:created>
  <dcterms:modified xsi:type="dcterms:W3CDTF">2016-07-27T13:51:38Z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0x010100F5CE98CB6133204E93BCD2D3FD884CA7</vt:lpwstr>
  </property>
</Properties>
</file>