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7" r:id="rId1"/>
  </p:sldMasterIdLst>
  <p:notesMasterIdLst>
    <p:notesMasterId r:id="rId11"/>
  </p:notesMasterIdLst>
  <p:handoutMasterIdLst>
    <p:handoutMasterId r:id="rId12"/>
  </p:handoutMasterIdLst>
  <p:sldIdLst>
    <p:sldId id="410" r:id="rId2"/>
    <p:sldId id="389" r:id="rId3"/>
    <p:sldId id="393" r:id="rId4"/>
    <p:sldId id="395" r:id="rId5"/>
    <p:sldId id="407" r:id="rId6"/>
    <p:sldId id="404" r:id="rId7"/>
    <p:sldId id="406" r:id="rId8"/>
    <p:sldId id="408" r:id="rId9"/>
    <p:sldId id="411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700"/>
    <a:srgbClr val="FF9700"/>
    <a:srgbClr val="909700"/>
    <a:srgbClr val="F36C23"/>
    <a:srgbClr val="005586"/>
    <a:srgbClr val="7D0049"/>
    <a:srgbClr val="008C99"/>
    <a:srgbClr val="F6B11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437" autoAdjust="0"/>
    <p:restoredTop sz="84397" autoAdjust="0"/>
  </p:normalViewPr>
  <p:slideViewPr>
    <p:cSldViewPr>
      <p:cViewPr>
        <p:scale>
          <a:sx n="60" d="100"/>
          <a:sy n="60" d="100"/>
        </p:scale>
        <p:origin x="-900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394C59-D3BD-49AA-8942-73CF6C34C4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82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284383-C62A-4BAA-8C3F-D19A8F63A9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10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51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284383-C62A-4BAA-8C3F-D19A8F63A9F1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998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72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614613" y="984250"/>
            <a:ext cx="5332412" cy="5181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dirty="0" smtClean="0"/>
              <a:t>TEXT</a:t>
            </a:r>
            <a:endParaRPr lang="en-GB" sz="360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CREDIT</a:t>
            </a:r>
            <a:endParaRPr lang="en-GB" sz="2800" cap="all" dirty="0"/>
          </a:p>
        </p:txBody>
      </p:sp>
      <p:sp>
        <p:nvSpPr>
          <p:cNvPr id="4" name="Oval 3"/>
          <p:cNvSpPr/>
          <p:nvPr userDrawn="1"/>
        </p:nvSpPr>
        <p:spPr>
          <a:xfrm>
            <a:off x="7226300" y="5434013"/>
            <a:ext cx="1001713" cy="947737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1835150" y="4941888"/>
            <a:ext cx="711200" cy="658812"/>
          </a:xfrm>
          <a:prstGeom prst="ellipse">
            <a:avLst/>
          </a:prstGeom>
          <a:solidFill>
            <a:srgbClr val="F0B32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Oval 5"/>
          <p:cNvSpPr/>
          <p:nvPr userDrawn="1"/>
        </p:nvSpPr>
        <p:spPr>
          <a:xfrm>
            <a:off x="8334375" y="6381750"/>
            <a:ext cx="269875" cy="269875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971550" y="438150"/>
            <a:ext cx="911225" cy="903288"/>
          </a:xfrm>
          <a:prstGeom prst="ellipse">
            <a:avLst/>
          </a:prstGeom>
          <a:solidFill>
            <a:srgbClr val="F0B323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059113" y="628650"/>
            <a:ext cx="1182687" cy="1184275"/>
          </a:xfrm>
          <a:prstGeom prst="ellipse">
            <a:avLst/>
          </a:prstGeom>
          <a:solidFill>
            <a:srgbClr val="005587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 userDrawn="1"/>
        </p:nvSpPr>
        <p:spPr>
          <a:xfrm>
            <a:off x="1654175" y="346075"/>
            <a:ext cx="555625" cy="5715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536" y="404812"/>
            <a:ext cx="8353177" cy="6120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468313" y="5229225"/>
            <a:ext cx="849312" cy="8128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 userDrawn="1"/>
        </p:nvSpPr>
        <p:spPr>
          <a:xfrm>
            <a:off x="860425" y="5584825"/>
            <a:ext cx="914400" cy="914400"/>
          </a:xfrm>
          <a:prstGeom prst="ellipse">
            <a:avLst/>
          </a:prstGeom>
          <a:solidFill>
            <a:srgbClr val="008C95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55650" y="1738313"/>
            <a:ext cx="4679950" cy="4546600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cap="all" baseline="0" dirty="0" smtClean="0"/>
              <a:t>‘QUOTATION.’</a:t>
            </a:r>
            <a:endParaRPr lang="en-GB" sz="3600" cap="all" baseline="0" dirty="0"/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800" cap="all" dirty="0" smtClean="0"/>
              <a:t>Person</a:t>
            </a:r>
            <a:endParaRPr lang="en-GB" sz="2800" cap="all" dirty="0"/>
          </a:p>
        </p:txBody>
      </p:sp>
    </p:spTree>
    <p:extLst>
      <p:ext uri="{BB962C8B-B14F-4D97-AF65-F5344CB8AC3E}">
        <p14:creationId xmlns:p14="http://schemas.microsoft.com/office/powerpoint/2010/main" val="4085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5466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FA1BC-0752-4C3E-8B80-DA3868D63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409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51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t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95288" y="404813"/>
            <a:ext cx="8353425" cy="6048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Oval 3"/>
          <p:cNvSpPr/>
          <p:nvPr userDrawn="1"/>
        </p:nvSpPr>
        <p:spPr>
          <a:xfrm>
            <a:off x="971550" y="549275"/>
            <a:ext cx="3154363" cy="3167063"/>
          </a:xfrm>
          <a:prstGeom prst="ellipse">
            <a:avLst/>
          </a:prstGeom>
          <a:solidFill>
            <a:srgbClr val="F0B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00" b="1" dirty="0">
              <a:solidFill>
                <a:srgbClr val="005586"/>
              </a:solidFill>
              <a:latin typeface="+mj-lt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2112963" y="5376863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>
          <a:xfrm>
            <a:off x="7667625" y="908050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842653" y="514349"/>
            <a:ext cx="250297" cy="250355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1117600" y="1628775"/>
            <a:ext cx="294957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 smtClean="0">
                <a:solidFill>
                  <a:srgbClr val="005586"/>
                </a:solidFill>
                <a:latin typeface="+mj-lt"/>
              </a:rPr>
              <a:t>TITLE</a:t>
            </a:r>
            <a:endParaRPr lang="en-GB" sz="3600" b="1" dirty="0">
              <a:solidFill>
                <a:srgbClr val="005586"/>
              </a:solidFill>
              <a:latin typeface="+mj-lt"/>
            </a:endParaRPr>
          </a:p>
        </p:txBody>
      </p:sp>
      <p:pic>
        <p:nvPicPr>
          <p:cNvPr id="9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7272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6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863300" y="2349178"/>
            <a:ext cx="5109300" cy="518427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3" name="Oval 2"/>
          <p:cNvSpPr/>
          <p:nvPr userDrawn="1"/>
        </p:nvSpPr>
        <p:spPr bwMode="auto">
          <a:xfrm>
            <a:off x="8316789" y="1218828"/>
            <a:ext cx="431675" cy="409972"/>
          </a:xfrm>
          <a:prstGeom prst="ellipse">
            <a:avLst/>
          </a:prstGeom>
          <a:solidFill>
            <a:srgbClr val="429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" name="Oval 3"/>
          <p:cNvSpPr/>
          <p:nvPr userDrawn="1"/>
        </p:nvSpPr>
        <p:spPr bwMode="auto">
          <a:xfrm>
            <a:off x="1115616" y="3981838"/>
            <a:ext cx="1213158" cy="1213158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 userDrawn="1"/>
        </p:nvSpPr>
        <p:spPr bwMode="auto">
          <a:xfrm>
            <a:off x="1115616" y="786557"/>
            <a:ext cx="3917950" cy="3938587"/>
          </a:xfrm>
          <a:prstGeom prst="ellipse">
            <a:avLst/>
          </a:prstGeom>
          <a:solidFill>
            <a:srgbClr val="005587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 userDrawn="1"/>
        </p:nvSpPr>
        <p:spPr bwMode="auto">
          <a:xfrm>
            <a:off x="7092280" y="238074"/>
            <a:ext cx="1179612" cy="1244171"/>
          </a:xfrm>
          <a:prstGeom prst="ellipse">
            <a:avLst/>
          </a:prstGeom>
          <a:solidFill>
            <a:srgbClr val="B64D54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1421" y="1819746"/>
            <a:ext cx="3456384" cy="187220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 smtClean="0"/>
              <a:t>TITLE</a:t>
            </a:r>
          </a:p>
          <a:p>
            <a:pPr lvl="0"/>
            <a:r>
              <a:rPr lang="en-GB" dirty="0" smtClean="0"/>
              <a:t>HERE</a:t>
            </a:r>
            <a:endParaRPr lang="en-GB" dirty="0"/>
          </a:p>
        </p:txBody>
      </p:sp>
      <p:pic>
        <p:nvPicPr>
          <p:cNvPr id="14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86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4859338" y="333375"/>
            <a:ext cx="3960812" cy="6191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icon to insert picture</a:t>
            </a:r>
            <a:endParaRPr lang="en-GB" dirty="0"/>
          </a:p>
        </p:txBody>
      </p:sp>
      <p:pic>
        <p:nvPicPr>
          <p:cNvPr id="3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4321175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 userDrawn="1"/>
        </p:nvSpPr>
        <p:spPr>
          <a:xfrm>
            <a:off x="34925" y="5211763"/>
            <a:ext cx="1512888" cy="1457325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5" name="Oval 4"/>
          <p:cNvSpPr/>
          <p:nvPr userDrawn="1"/>
        </p:nvSpPr>
        <p:spPr>
          <a:xfrm>
            <a:off x="900113" y="6084714"/>
            <a:ext cx="755650" cy="728662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790575" y="1817689"/>
            <a:ext cx="3925441" cy="4122736"/>
          </a:xfrm>
          <a:prstGeom prst="ellipse">
            <a:avLst/>
          </a:prstGeom>
          <a:solidFill>
            <a:srgbClr val="B64D54"/>
          </a:solidFill>
          <a:ln>
            <a:solidFill>
              <a:srgbClr val="B64D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b="1" cap="all" dirty="0" smtClean="0">
                <a:latin typeface="Franklin Gothic Medium" panose="020B0603020102020204" pitchFamily="34" charset="0"/>
              </a:rPr>
              <a:t>TITLE</a:t>
            </a:r>
            <a:endParaRPr lang="en-GB" sz="3600" b="1" cap="all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4294967295" hasCustomPrompt="1"/>
          </p:nvPr>
        </p:nvSpPr>
        <p:spPr>
          <a:xfrm>
            <a:off x="468313" y="2063750"/>
            <a:ext cx="4751387" cy="431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None/>
              <a:defRPr/>
            </a:lvl1pPr>
          </a:lstStyle>
          <a:p>
            <a:pPr>
              <a:buClr>
                <a:srgbClr val="005587"/>
              </a:buClr>
            </a:pPr>
            <a:r>
              <a:rPr lang="en-GB" altLang="en-US" dirty="0" smtClean="0">
                <a:ea typeface="Fira Sans" pitchFamily="34" charset="0"/>
                <a:cs typeface="Fira Sans" pitchFamily="34" charset="0"/>
              </a:rPr>
              <a:t>Text</a:t>
            </a:r>
            <a:endParaRPr lang="en-GB" altLang="en-US" dirty="0" smtClean="0">
              <a:latin typeface="Fira Sans" pitchFamily="34" charset="0"/>
              <a:ea typeface="Fira Sans" pitchFamily="34" charset="0"/>
              <a:cs typeface="Fira Sans" pitchFamily="34" charset="0"/>
            </a:endParaRPr>
          </a:p>
        </p:txBody>
      </p:sp>
      <p:sp>
        <p:nvSpPr>
          <p:cNvPr id="7" name="Oval 6"/>
          <p:cNvSpPr/>
          <p:nvPr userDrawn="1"/>
        </p:nvSpPr>
        <p:spPr>
          <a:xfrm>
            <a:off x="142875" y="5876925"/>
            <a:ext cx="757238" cy="728663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57150" y="6313488"/>
            <a:ext cx="377825" cy="363537"/>
          </a:xfrm>
          <a:prstGeom prst="ellipse">
            <a:avLst/>
          </a:prstGeom>
          <a:solidFill>
            <a:srgbClr val="B64D5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latin typeface="Bitter" pitchFamily="50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4427538" y="38100"/>
            <a:ext cx="1258887" cy="1303338"/>
          </a:xfrm>
          <a:prstGeom prst="ellipse">
            <a:avLst/>
          </a:prstGeom>
          <a:solidFill>
            <a:srgbClr val="4298B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3600" cap="all" dirty="0">
              <a:solidFill>
                <a:srgbClr val="4298B5"/>
              </a:solidFill>
              <a:latin typeface="Bitter" pitchFamily="50" charset="0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5435600" y="260350"/>
            <a:ext cx="3457575" cy="63452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 smtClean="0"/>
              <a:t>Click on icon to insert picture here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81721" y="836613"/>
            <a:ext cx="4497388" cy="1009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>
                <a:solidFill>
                  <a:srgbClr val="005586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98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tandar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00809"/>
            <a:ext cx="7253166" cy="864096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852936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1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5652120" y="2852936"/>
            <a:ext cx="4389220" cy="4464198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55576" y="1700809"/>
            <a:ext cx="5112568" cy="792088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55576" y="2780928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357188" indent="-357188" algn="l">
              <a:spcBef>
                <a:spcPts val="600"/>
              </a:spcBef>
              <a:buClr>
                <a:srgbClr val="005586"/>
              </a:buClr>
              <a:buFont typeface="Arial" panose="020B0604020202020204" pitchFamily="34" charset="0"/>
              <a:buChar char="•"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grpSp>
        <p:nvGrpSpPr>
          <p:cNvPr id="15" name="Group 2"/>
          <p:cNvGrpSpPr>
            <a:grpSpLocks/>
          </p:cNvGrpSpPr>
          <p:nvPr userDrawn="1"/>
        </p:nvGrpSpPr>
        <p:grpSpPr bwMode="auto">
          <a:xfrm>
            <a:off x="-449263" y="-400049"/>
            <a:ext cx="3154363" cy="1888476"/>
            <a:chOff x="104935230" y="106438350"/>
            <a:chExt cx="3868976" cy="2315751"/>
          </a:xfrm>
        </p:grpSpPr>
        <p:sp>
          <p:nvSpPr>
            <p:cNvPr id="16" name="Oval 3"/>
            <p:cNvSpPr>
              <a:spLocks noChangeArrowheads="1"/>
            </p:cNvSpPr>
            <p:nvPr/>
          </p:nvSpPr>
          <p:spPr bwMode="auto">
            <a:xfrm>
              <a:off x="105259100" y="108065249"/>
              <a:ext cx="676318" cy="688852"/>
            </a:xfrm>
            <a:prstGeom prst="ellipse">
              <a:avLst/>
            </a:prstGeom>
            <a:solidFill>
              <a:srgbClr val="005587">
                <a:alpha val="7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7" name="Oval 4"/>
            <p:cNvSpPr>
              <a:spLocks noChangeArrowheads="1"/>
            </p:cNvSpPr>
            <p:nvPr/>
          </p:nvSpPr>
          <p:spPr bwMode="auto">
            <a:xfrm>
              <a:off x="107489675" y="106536757"/>
              <a:ext cx="1314531" cy="1228506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104935230" y="106438350"/>
              <a:ext cx="1314532" cy="1226920"/>
            </a:xfrm>
            <a:prstGeom prst="ellipse">
              <a:avLst/>
            </a:prstGeom>
            <a:solidFill>
              <a:srgbClr val="005587">
                <a:alpha val="45097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06597445" y="108214447"/>
              <a:ext cx="514382" cy="499973"/>
            </a:xfrm>
            <a:prstGeom prst="ellipse">
              <a:avLst/>
            </a:prstGeom>
            <a:solidFill>
              <a:srgbClr val="005587">
                <a:alpha val="2901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07964367" y="107965253"/>
              <a:ext cx="250840" cy="250780"/>
            </a:xfrm>
            <a:prstGeom prst="ellipse">
              <a:avLst/>
            </a:prstGeom>
            <a:solidFill>
              <a:srgbClr val="005587">
                <a:alpha val="7097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lIns="36576" tIns="36576" rIns="36576" bIns="36576"/>
            <a:lstStyle>
              <a:lvl1pPr>
                <a:defRPr>
                  <a:solidFill>
                    <a:schemeClr val="tx1"/>
                  </a:solidFill>
                  <a:latin typeface="Franklin Gothic Book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itchFamily="34" charset="0"/>
                </a:defRPr>
              </a:lvl9pPr>
            </a:lstStyle>
            <a:p>
              <a:pPr>
                <a:defRPr/>
              </a:pPr>
              <a:endParaRPr lang="en-GB" altLang="en-US" smtClean="0"/>
            </a:p>
          </p:txBody>
        </p:sp>
      </p:grpSp>
      <p:pic>
        <p:nvPicPr>
          <p:cNvPr id="21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171450"/>
            <a:ext cx="1408267" cy="14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58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547664" y="1712789"/>
            <a:ext cx="6336704" cy="852115"/>
          </a:xfrm>
          <a:prstGeom prst="rect">
            <a:avLst/>
          </a:prstGeom>
        </p:spPr>
        <p:txBody>
          <a:bodyPr anchor="t"/>
          <a:lstStyle>
            <a:lvl1pPr algn="l">
              <a:defRPr sz="4400" b="0" cap="all">
                <a:solidFill>
                  <a:srgbClr val="005587"/>
                </a:solidFill>
              </a:defRPr>
            </a:lvl1pPr>
          </a:lstStyle>
          <a:p>
            <a:r>
              <a:rPr lang="en-US" dirty="0" smtClean="0"/>
              <a:t>HEADING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47664" y="2708920"/>
            <a:ext cx="6336704" cy="17162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Text</a:t>
            </a:r>
          </a:p>
        </p:txBody>
      </p:sp>
      <p:pic>
        <p:nvPicPr>
          <p:cNvPr id="10" name="Picture 11" descr="P:\Communications\Brand\Brand identity and templates\Logos\CPAS logos\Logo_02_no_strap\CPAS_Logo_no_strap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-99748"/>
            <a:ext cx="1223367" cy="122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58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4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40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F4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9900592" y="3356992"/>
            <a:ext cx="511451" cy="497631"/>
          </a:xfrm>
          <a:prstGeom prst="ellipse">
            <a:avLst/>
          </a:prstGeom>
          <a:solidFill>
            <a:srgbClr val="005586"/>
          </a:solidFill>
          <a:ln>
            <a:solidFill>
              <a:srgbClr val="005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-931867" y="5404976"/>
            <a:ext cx="670042" cy="637501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-1893006" y="5538720"/>
            <a:ext cx="1442144" cy="1338159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9900592" y="1950044"/>
            <a:ext cx="914400" cy="914400"/>
          </a:xfrm>
          <a:prstGeom prst="ellipse">
            <a:avLst/>
          </a:prstGeom>
          <a:solidFill>
            <a:srgbClr val="F0B323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9559410" y="4649608"/>
            <a:ext cx="1026971" cy="977095"/>
          </a:xfrm>
          <a:prstGeom prst="ellipse">
            <a:avLst/>
          </a:prstGeom>
          <a:solidFill>
            <a:srgbClr val="4298B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1026" name="Picture 2" descr="P:\Leadership\Resources\Growing Bridge Builders\GRIN designs\Assets for CPAS\Sessions pngs\00001-CPAS-Growing-Bridgebuilders_Sessions-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98" b="27536"/>
          <a:stretch/>
        </p:blipFill>
        <p:spPr bwMode="auto">
          <a:xfrm>
            <a:off x="1208904" y="1459814"/>
            <a:ext cx="6726192" cy="42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57250" y="-224769"/>
            <a:ext cx="1709553" cy="1709553"/>
          </a:xfrm>
          <a:prstGeom prst="ellipse">
            <a:avLst/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3786" y="39571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prstClr val="white"/>
                </a:solidFill>
                <a:latin typeface="Franklin Gothic Medium" panose="020B0603020102020204" pitchFamily="34" charset="0"/>
              </a:rPr>
              <a:t>SESSION 3</a:t>
            </a:r>
            <a:endParaRPr lang="en-GB" sz="2400" dirty="0">
              <a:solidFill>
                <a:prstClr val="white"/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43608" y="836613"/>
            <a:ext cx="7437437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Objectives for session 3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43608" y="1690688"/>
            <a:ext cx="6985000" cy="391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3200" dirty="0"/>
              <a:t>To deepen participants’ engagement with one another and the </a:t>
            </a:r>
            <a:r>
              <a:rPr lang="en-GB" altLang="en-US" sz="3200" dirty="0" smtClean="0"/>
              <a:t>material</a:t>
            </a:r>
            <a:endParaRPr lang="en-GB" altLang="en-US" sz="3200" dirty="0"/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To grasp the importance of respectful communication when tensions </a:t>
            </a:r>
            <a:r>
              <a:rPr lang="en-GB" altLang="en-US" sz="3200" dirty="0" smtClean="0">
                <a:solidFill>
                  <a:srgbClr val="005586"/>
                </a:solidFill>
              </a:rPr>
              <a:t>arise</a:t>
            </a:r>
            <a:endParaRPr lang="en-GB" altLang="en-US" sz="3200" dirty="0">
              <a:solidFill>
                <a:srgbClr val="005586"/>
              </a:solidFill>
            </a:endParaRPr>
          </a:p>
          <a:p>
            <a:pPr>
              <a:spcBef>
                <a:spcPts val="1800"/>
              </a:spcBef>
              <a:buClr>
                <a:srgbClr val="005586"/>
              </a:buClr>
            </a:pPr>
            <a:r>
              <a:rPr lang="en-GB" altLang="en-US" sz="3200" dirty="0"/>
              <a:t>To develop skills in respectful communication, as </a:t>
            </a:r>
            <a:r>
              <a:rPr lang="en-GB" altLang="en-US" sz="3200" dirty="0" smtClean="0"/>
              <a:t>a listener </a:t>
            </a:r>
            <a:r>
              <a:rPr lang="en-GB" altLang="en-US" sz="3200" dirty="0"/>
              <a:t>and </a:t>
            </a:r>
            <a:r>
              <a:rPr lang="en-GB" altLang="en-US" sz="3200" dirty="0" smtClean="0"/>
              <a:t>as a speaker</a:t>
            </a:r>
            <a:endParaRPr lang="en-GB" alt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-277688" y="-251754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7618413" y="5467350"/>
            <a:ext cx="2282825" cy="2282825"/>
          </a:xfrm>
          <a:prstGeom prst="ellipse">
            <a:avLst/>
          </a:prstGeom>
          <a:solidFill>
            <a:srgbClr val="F49700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01320" y="800708"/>
            <a:ext cx="4842842" cy="792088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3500" cap="all" dirty="0" smtClean="0">
                <a:solidFill>
                  <a:srgbClr val="005586"/>
                </a:solidFill>
              </a:rPr>
              <a:t>Deliberate listening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3528" y="1592796"/>
            <a:ext cx="4798426" cy="478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5586"/>
              </a:buClr>
            </a:pPr>
            <a:r>
              <a:rPr lang="en-GB" sz="3200" dirty="0"/>
              <a:t>Commit to listening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sz="3200" dirty="0">
                <a:solidFill>
                  <a:srgbClr val="005586"/>
                </a:solidFill>
              </a:rPr>
              <a:t>Press internal pause button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sz="3200" dirty="0"/>
              <a:t>Summarise the speaker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sz="3200" dirty="0">
                <a:solidFill>
                  <a:srgbClr val="005586"/>
                </a:solidFill>
              </a:rPr>
              <a:t>Ask: ‘Is there more’?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sz="3200" dirty="0"/>
              <a:t>Check: ‘A response now</a:t>
            </a:r>
            <a:r>
              <a:rPr lang="en-GB" sz="3200" dirty="0" smtClean="0"/>
              <a:t>?’</a:t>
            </a:r>
            <a:endParaRPr lang="en-GB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2" t="2873" r="15127"/>
          <a:stretch/>
        </p:blipFill>
        <p:spPr>
          <a:xfrm>
            <a:off x="5121954" y="332656"/>
            <a:ext cx="3698518" cy="623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8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55576" y="764704"/>
            <a:ext cx="8050013" cy="792088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3800" cap="all" dirty="0" smtClean="0">
                <a:solidFill>
                  <a:srgbClr val="005586"/>
                </a:solidFill>
              </a:rPr>
              <a:t>Paraphrasing and summarising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55576" y="1556792"/>
            <a:ext cx="7510536" cy="418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05586"/>
              </a:buClr>
              <a:buNone/>
            </a:pPr>
            <a:r>
              <a:rPr lang="en-GB" sz="3200" dirty="0" smtClean="0">
                <a:latin typeface="+mj-lt"/>
              </a:rPr>
              <a:t>Paraphrasing is:</a:t>
            </a:r>
            <a:endParaRPr lang="en-GB" sz="3200" dirty="0">
              <a:latin typeface="+mj-lt"/>
            </a:endParaRPr>
          </a:p>
          <a:p>
            <a:pPr>
              <a:buClr>
                <a:srgbClr val="005586"/>
              </a:buClr>
            </a:pPr>
            <a:r>
              <a:rPr lang="en-GB" sz="3200" dirty="0" smtClean="0">
                <a:solidFill>
                  <a:srgbClr val="005586"/>
                </a:solidFill>
              </a:rPr>
              <a:t>Rephrasing </a:t>
            </a:r>
            <a:r>
              <a:rPr lang="en-GB" sz="3200" dirty="0">
                <a:solidFill>
                  <a:srgbClr val="005586"/>
                </a:solidFill>
              </a:rPr>
              <a:t>in your own words</a:t>
            </a:r>
          </a:p>
          <a:p>
            <a:pPr>
              <a:buClr>
                <a:srgbClr val="005586"/>
              </a:buClr>
            </a:pPr>
            <a:r>
              <a:rPr lang="en-GB" sz="3200" dirty="0" smtClean="0"/>
              <a:t>In </a:t>
            </a:r>
            <a:r>
              <a:rPr lang="en-GB" sz="3200" dirty="0"/>
              <a:t>a compressed form</a:t>
            </a:r>
          </a:p>
          <a:p>
            <a:pPr>
              <a:buClr>
                <a:srgbClr val="005586"/>
              </a:buClr>
            </a:pPr>
            <a:r>
              <a:rPr lang="en-GB" sz="3200" dirty="0" smtClean="0">
                <a:solidFill>
                  <a:srgbClr val="005586"/>
                </a:solidFill>
              </a:rPr>
              <a:t>In </a:t>
            </a:r>
            <a:r>
              <a:rPr lang="en-GB" sz="3200" dirty="0">
                <a:solidFill>
                  <a:srgbClr val="005586"/>
                </a:solidFill>
              </a:rPr>
              <a:t>order to check your understanding</a:t>
            </a:r>
          </a:p>
          <a:p>
            <a:pPr marL="0" indent="0">
              <a:spcBef>
                <a:spcPts val="1800"/>
              </a:spcBef>
              <a:buClr>
                <a:srgbClr val="005586"/>
              </a:buClr>
              <a:buNone/>
            </a:pPr>
            <a:r>
              <a:rPr lang="en-GB" sz="3200" dirty="0" smtClean="0">
                <a:latin typeface="+mj-lt"/>
              </a:rPr>
              <a:t>Summarising is:</a:t>
            </a:r>
            <a:endParaRPr lang="en-GB" sz="3200" dirty="0">
              <a:latin typeface="+mj-lt"/>
            </a:endParaRPr>
          </a:p>
          <a:p>
            <a:pPr>
              <a:buClr>
                <a:srgbClr val="005586"/>
              </a:buClr>
            </a:pPr>
            <a:r>
              <a:rPr lang="en-GB" sz="3200" dirty="0" smtClean="0"/>
              <a:t>Distilling </a:t>
            </a:r>
            <a:r>
              <a:rPr lang="en-GB" sz="3200" dirty="0"/>
              <a:t>the core of what’s been shared</a:t>
            </a:r>
          </a:p>
          <a:p>
            <a:pPr>
              <a:buClr>
                <a:srgbClr val="005586"/>
              </a:buClr>
            </a:pPr>
            <a:r>
              <a:rPr lang="en-GB" sz="3200" dirty="0" smtClean="0">
                <a:solidFill>
                  <a:srgbClr val="005586"/>
                </a:solidFill>
              </a:rPr>
              <a:t>For </a:t>
            </a:r>
            <a:r>
              <a:rPr lang="en-GB" sz="3200" dirty="0">
                <a:solidFill>
                  <a:srgbClr val="005586"/>
                </a:solidFill>
              </a:rPr>
              <a:t>example, over a whole conversation</a:t>
            </a:r>
          </a:p>
          <a:p>
            <a:pPr marL="0" indent="0">
              <a:buClr>
                <a:srgbClr val="005586"/>
              </a:buClr>
              <a:buNone/>
            </a:pPr>
            <a:endParaRPr lang="en-GB" sz="2800" dirty="0"/>
          </a:p>
        </p:txBody>
      </p:sp>
      <p:sp>
        <p:nvSpPr>
          <p:cNvPr id="9" name="Oval 8"/>
          <p:cNvSpPr/>
          <p:nvPr/>
        </p:nvSpPr>
        <p:spPr>
          <a:xfrm>
            <a:off x="-277688" y="-251754"/>
            <a:ext cx="914400" cy="914400"/>
          </a:xfrm>
          <a:prstGeom prst="ellipse">
            <a:avLst/>
          </a:prstGeom>
          <a:solidFill>
            <a:srgbClr val="00558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8100343" y="5949280"/>
            <a:ext cx="1800895" cy="1800895"/>
          </a:xfrm>
          <a:prstGeom prst="ellipse">
            <a:avLst/>
          </a:prstGeom>
          <a:solidFill>
            <a:srgbClr val="F49700">
              <a:alpha val="8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25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1124744"/>
            <a:ext cx="4824535" cy="864096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Centred speaking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7544" y="1988840"/>
            <a:ext cx="4536503" cy="425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005586"/>
              </a:buClr>
            </a:pPr>
            <a:r>
              <a:rPr lang="en-GB" altLang="en-US" sz="3200" dirty="0"/>
              <a:t>Comes from the heart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Gives information about me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/>
              <a:t>Avoids blaming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>
                <a:solidFill>
                  <a:srgbClr val="005586"/>
                </a:solidFill>
              </a:rPr>
              <a:t>Is counter-cultural</a:t>
            </a:r>
          </a:p>
          <a:p>
            <a:pPr>
              <a:spcBef>
                <a:spcPts val="1200"/>
              </a:spcBef>
              <a:buClr>
                <a:srgbClr val="005586"/>
              </a:buClr>
            </a:pPr>
            <a:r>
              <a:rPr lang="en-GB" altLang="en-US" sz="3200" dirty="0"/>
              <a:t>Is specific not general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92696"/>
            <a:ext cx="448333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8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620688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Expressing feelings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259632" y="1474763"/>
            <a:ext cx="6985000" cy="24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3000" dirty="0"/>
              <a:t>We often jump to an assessment or interpretation of the other (or ourselves) rather than clarifying how we feel:</a:t>
            </a:r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3200" dirty="0"/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3200" dirty="0"/>
          </a:p>
        </p:txBody>
      </p:sp>
      <p:sp>
        <p:nvSpPr>
          <p:cNvPr id="2" name="Oval Callout 1"/>
          <p:cNvSpPr>
            <a:spLocks noChangeAspect="1"/>
          </p:cNvSpPr>
          <p:nvPr/>
        </p:nvSpPr>
        <p:spPr>
          <a:xfrm>
            <a:off x="3131841" y="3299541"/>
            <a:ext cx="3240359" cy="2680263"/>
          </a:xfrm>
          <a:prstGeom prst="wedgeEllipseCallout">
            <a:avLst>
              <a:gd name="adj1" fmla="val 342"/>
              <a:gd name="adj2" fmla="val 63676"/>
            </a:avLst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atin typeface="+mj-lt"/>
              </a:rPr>
              <a:t>I feel you aren’t listening to me</a:t>
            </a:r>
            <a:endParaRPr lang="en-GB" sz="2800" dirty="0">
              <a:latin typeface="+mj-lt"/>
            </a:endParaRPr>
          </a:p>
        </p:txBody>
      </p:sp>
      <p:sp>
        <p:nvSpPr>
          <p:cNvPr id="10" name="Oval Callout 9"/>
          <p:cNvSpPr>
            <a:spLocks noChangeAspect="1"/>
          </p:cNvSpPr>
          <p:nvPr/>
        </p:nvSpPr>
        <p:spPr>
          <a:xfrm>
            <a:off x="179512" y="3789040"/>
            <a:ext cx="2808313" cy="2353435"/>
          </a:xfrm>
          <a:prstGeom prst="wedgeEllipseCallout">
            <a:avLst>
              <a:gd name="adj1" fmla="val 24287"/>
              <a:gd name="adj2" fmla="val 63827"/>
            </a:avLst>
          </a:prstGeom>
          <a:solidFill>
            <a:srgbClr val="008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800" dirty="0" smtClean="0">
                <a:latin typeface="+mj-lt"/>
              </a:rPr>
              <a:t>I feel manipulated by him</a:t>
            </a:r>
            <a:endParaRPr lang="en-GB" sz="2800" dirty="0">
              <a:latin typeface="+mj-lt"/>
            </a:endParaRPr>
          </a:p>
        </p:txBody>
      </p:sp>
      <p:sp>
        <p:nvSpPr>
          <p:cNvPr id="11" name="Oval Callout 10"/>
          <p:cNvSpPr>
            <a:spLocks noChangeAspect="1"/>
          </p:cNvSpPr>
          <p:nvPr/>
        </p:nvSpPr>
        <p:spPr>
          <a:xfrm>
            <a:off x="6588223" y="4117534"/>
            <a:ext cx="2348469" cy="2024941"/>
          </a:xfrm>
          <a:prstGeom prst="wedgeEllipseCallout">
            <a:avLst>
              <a:gd name="adj1" fmla="val -19492"/>
              <a:gd name="adj2" fmla="val 65239"/>
            </a:avLst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800" dirty="0" smtClean="0">
                <a:latin typeface="+mj-lt"/>
              </a:rPr>
              <a:t>I feel snubbed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558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49363" y="836613"/>
            <a:ext cx="7510461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 algn="l"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Expressing feelings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259632" y="1628800"/>
            <a:ext cx="6985000" cy="244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r>
              <a:rPr lang="en-GB" altLang="en-US" sz="2900" dirty="0"/>
              <a:t>We need to identify the underlying emotion, using words which describe a </a:t>
            </a:r>
            <a:r>
              <a:rPr lang="en-GB" altLang="en-US" sz="2900" u="sng" dirty="0"/>
              <a:t>feeling</a:t>
            </a:r>
            <a:r>
              <a:rPr lang="en-GB" altLang="en-US" sz="2900" dirty="0"/>
              <a:t> rather than an assessment or interpretation:</a:t>
            </a:r>
          </a:p>
          <a:p>
            <a:pPr marL="0" indent="0">
              <a:spcBef>
                <a:spcPct val="0"/>
              </a:spcBef>
              <a:buClr>
                <a:srgbClr val="005586"/>
              </a:buClr>
              <a:buNone/>
            </a:pPr>
            <a:endParaRPr lang="en-GB" altLang="en-US" sz="3200" dirty="0"/>
          </a:p>
        </p:txBody>
      </p:sp>
      <p:sp>
        <p:nvSpPr>
          <p:cNvPr id="2" name="Oval Callout 1"/>
          <p:cNvSpPr>
            <a:spLocks noChangeAspect="1"/>
          </p:cNvSpPr>
          <p:nvPr/>
        </p:nvSpPr>
        <p:spPr>
          <a:xfrm>
            <a:off x="3131841" y="3099485"/>
            <a:ext cx="2880319" cy="2880319"/>
          </a:xfrm>
          <a:prstGeom prst="wedgeEllipseCallout">
            <a:avLst>
              <a:gd name="adj1" fmla="val 342"/>
              <a:gd name="adj2" fmla="val 63676"/>
            </a:avLst>
          </a:prstGeom>
          <a:solidFill>
            <a:srgbClr val="7D0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latin typeface="+mj-lt"/>
              </a:rPr>
              <a:t>I feel </a:t>
            </a:r>
            <a:r>
              <a:rPr lang="en-GB" sz="2800" u="sng" dirty="0" smtClean="0">
                <a:latin typeface="+mj-lt"/>
              </a:rPr>
              <a:t>angry</a:t>
            </a:r>
            <a:r>
              <a:rPr lang="en-GB" sz="2800" dirty="0" smtClean="0">
                <a:latin typeface="+mj-lt"/>
              </a:rPr>
              <a:t> after what happened at that meeting</a:t>
            </a:r>
            <a:endParaRPr lang="en-GB" sz="2800" dirty="0">
              <a:latin typeface="+mj-lt"/>
            </a:endParaRPr>
          </a:p>
        </p:txBody>
      </p:sp>
      <p:sp>
        <p:nvSpPr>
          <p:cNvPr id="10" name="Oval Callout 9"/>
          <p:cNvSpPr>
            <a:spLocks noChangeAspect="1"/>
          </p:cNvSpPr>
          <p:nvPr/>
        </p:nvSpPr>
        <p:spPr>
          <a:xfrm>
            <a:off x="179513" y="3789039"/>
            <a:ext cx="2808312" cy="2376761"/>
          </a:xfrm>
          <a:prstGeom prst="wedgeEllipseCallout">
            <a:avLst>
              <a:gd name="adj1" fmla="val 24287"/>
              <a:gd name="adj2" fmla="val 63827"/>
            </a:avLst>
          </a:prstGeom>
          <a:solidFill>
            <a:srgbClr val="008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800" dirty="0" smtClean="0">
                <a:solidFill>
                  <a:schemeClr val="bg1"/>
                </a:solidFill>
                <a:latin typeface="+mj-lt"/>
              </a:rPr>
              <a:t>I felt </a:t>
            </a:r>
            <a:r>
              <a:rPr lang="en-GB" sz="2800" u="sng" dirty="0" smtClean="0">
                <a:solidFill>
                  <a:schemeClr val="bg1"/>
                </a:solidFill>
                <a:latin typeface="+mj-lt"/>
              </a:rPr>
              <a:t>discouraged</a:t>
            </a:r>
            <a:r>
              <a:rPr lang="en-GB" sz="2800" dirty="0" smtClean="0">
                <a:solidFill>
                  <a:schemeClr val="bg1"/>
                </a:solidFill>
                <a:latin typeface="+mj-lt"/>
              </a:rPr>
              <a:t> after our chat</a:t>
            </a:r>
            <a:endParaRPr lang="en-GB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Callout 10"/>
          <p:cNvSpPr>
            <a:spLocks noChangeAspect="1"/>
          </p:cNvSpPr>
          <p:nvPr/>
        </p:nvSpPr>
        <p:spPr>
          <a:xfrm>
            <a:off x="6160117" y="3500510"/>
            <a:ext cx="2804371" cy="2665290"/>
          </a:xfrm>
          <a:prstGeom prst="wedgeEllipseCallout">
            <a:avLst>
              <a:gd name="adj1" fmla="val -19492"/>
              <a:gd name="adj2" fmla="val 65239"/>
            </a:avLst>
          </a:prstGeom>
          <a:solidFill>
            <a:srgbClr val="005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800" dirty="0" smtClean="0">
                <a:latin typeface="+mj-lt"/>
              </a:rPr>
              <a:t>I feel </a:t>
            </a:r>
            <a:r>
              <a:rPr lang="en-GB" sz="2800" u="sng" dirty="0" smtClean="0">
                <a:latin typeface="+mj-lt"/>
              </a:rPr>
              <a:t>confused </a:t>
            </a:r>
            <a:r>
              <a:rPr lang="en-GB" sz="2800" dirty="0" smtClean="0">
                <a:latin typeface="+mj-lt"/>
              </a:rPr>
              <a:t>after I was spoken to like that 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168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55577" y="404664"/>
            <a:ext cx="7632847" cy="72008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en-GB" altLang="en-US" sz="4000" cap="all" dirty="0" smtClean="0">
                <a:solidFill>
                  <a:srgbClr val="005586"/>
                </a:solidFill>
              </a:rPr>
              <a:t>Communication and feelings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1520" y="2271729"/>
            <a:ext cx="1152128" cy="298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>
                <a:srgbClr val="005586"/>
              </a:buClr>
              <a:buNone/>
            </a:pPr>
            <a:r>
              <a:rPr lang="en-GB" sz="3200" dirty="0" smtClean="0">
                <a:solidFill>
                  <a:prstClr val="black"/>
                </a:solidFill>
              </a:rPr>
              <a:t>Quality of</a:t>
            </a:r>
          </a:p>
          <a:p>
            <a:pPr marL="0" indent="0" algn="ctr">
              <a:spcBef>
                <a:spcPts val="0"/>
              </a:spcBef>
              <a:buClr>
                <a:srgbClr val="005586"/>
              </a:buClr>
              <a:buNone/>
            </a:pPr>
            <a:r>
              <a:rPr lang="en-GB" sz="3200" dirty="0" smtClean="0">
                <a:solidFill>
                  <a:prstClr val="black"/>
                </a:solidFill>
              </a:rPr>
              <a:t>communication</a:t>
            </a:r>
            <a:endParaRPr lang="en-GB" sz="3200" dirty="0">
              <a:solidFill>
                <a:prstClr val="black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403648" y="1700808"/>
            <a:ext cx="0" cy="41764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31418" y="458112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005586"/>
                </a:solidFill>
                <a:latin typeface="Franklin Gothic Book" panose="020B0503020102020204" pitchFamily="34" charset="0"/>
              </a:rPr>
              <a:t>A</a:t>
            </a:r>
            <a:endParaRPr lang="en-GB" sz="3200" b="1" dirty="0">
              <a:solidFill>
                <a:srgbClr val="005586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481959" y="2743056"/>
            <a:ext cx="5044965" cy="2995592"/>
          </a:xfrm>
          <a:custGeom>
            <a:avLst/>
            <a:gdLst>
              <a:gd name="connsiteX0" fmla="*/ 0 w 5044965"/>
              <a:gd name="connsiteY0" fmla="*/ 2995592 h 2995592"/>
              <a:gd name="connsiteX1" fmla="*/ 2806262 w 5044965"/>
              <a:gd name="connsiteY1" fmla="*/ 144 h 2995592"/>
              <a:gd name="connsiteX2" fmla="*/ 5044965 w 5044965"/>
              <a:gd name="connsiteY2" fmla="*/ 2853703 h 2995592"/>
              <a:gd name="connsiteX3" fmla="*/ 5044965 w 5044965"/>
              <a:gd name="connsiteY3" fmla="*/ 2853703 h 299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65" h="2995592">
                <a:moveTo>
                  <a:pt x="0" y="2995592"/>
                </a:moveTo>
                <a:cubicBezTo>
                  <a:pt x="982717" y="1509692"/>
                  <a:pt x="1965435" y="23792"/>
                  <a:pt x="2806262" y="144"/>
                </a:cubicBezTo>
                <a:cubicBezTo>
                  <a:pt x="3647089" y="-23504"/>
                  <a:pt x="5044965" y="2853703"/>
                  <a:pt x="5044965" y="2853703"/>
                </a:cubicBezTo>
                <a:lnTo>
                  <a:pt x="5044965" y="2853703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090482" y="206084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005586"/>
                </a:solidFill>
                <a:latin typeface="Franklin Gothic Book" panose="020B0503020102020204" pitchFamily="34" charset="0"/>
              </a:rPr>
              <a:t>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72200" y="4559468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005586"/>
                </a:solidFill>
                <a:latin typeface="Franklin Gothic Book" panose="020B0503020102020204" pitchFamily="34" charset="0"/>
              </a:rPr>
              <a:t>C</a:t>
            </a:r>
            <a:endParaRPr lang="en-GB" b="1" dirty="0">
              <a:solidFill>
                <a:srgbClr val="005586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3648" y="6237312"/>
            <a:ext cx="558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2339752" y="6093296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Franklin Gothic Book" panose="020B0503020102020204" pitchFamily="34" charset="0"/>
              </a:rPr>
              <a:t>Intensity of feelings</a:t>
            </a:r>
            <a:endParaRPr lang="en-GB" sz="3200" dirty="0">
              <a:latin typeface="Franklin Gothic Book" panose="020B05030201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12490" y="5223674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dirty="0">
                <a:solidFill>
                  <a:prstClr val="black"/>
                </a:solidFill>
                <a:latin typeface="Franklin Gothic Book" panose="020B0503020102020204" pitchFamily="34" charset="0"/>
              </a:rPr>
              <a:t>X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90482" y="2558390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dirty="0">
                <a:solidFill>
                  <a:prstClr val="black"/>
                </a:solidFill>
                <a:latin typeface="Franklin Gothic Book" panose="020B0503020102020204" pitchFamily="34" charset="0"/>
              </a:rPr>
              <a:t>X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234546" y="5223674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dirty="0">
                <a:solidFill>
                  <a:prstClr val="black"/>
                </a:solidFill>
                <a:latin typeface="Franklin Gothic Book" panose="020B0503020102020204" pitchFamily="34" charset="0"/>
              </a:rPr>
              <a:t>X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403648" y="5877272"/>
            <a:ext cx="59046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3568" y="1484784"/>
            <a:ext cx="461665" cy="64807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Franklin Gothic Book" panose="020B0503020102020204" pitchFamily="34" charset="0"/>
              </a:rPr>
              <a:t>High</a:t>
            </a:r>
            <a:endParaRPr lang="en-GB" b="1" dirty="0">
              <a:solidFill>
                <a:srgbClr val="FF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93665" y="6097942"/>
            <a:ext cx="714639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Franklin Gothic Book" panose="020B0503020102020204" pitchFamily="34" charset="0"/>
              </a:rPr>
              <a:t>High</a:t>
            </a:r>
            <a:endParaRPr lang="en-GB" b="1" dirty="0">
              <a:solidFill>
                <a:srgbClr val="FF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3568" y="5301208"/>
            <a:ext cx="461665" cy="6117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GB" b="1" dirty="0" smtClean="0">
                <a:solidFill>
                  <a:srgbClr val="F36C23"/>
                </a:solidFill>
                <a:latin typeface="Franklin Gothic Book" panose="020B0503020102020204" pitchFamily="34" charset="0"/>
              </a:rPr>
              <a:t>Low</a:t>
            </a:r>
            <a:endParaRPr lang="en-GB" b="1" dirty="0">
              <a:solidFill>
                <a:srgbClr val="F36C23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40558" y="6093296"/>
            <a:ext cx="75408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GB" b="1" dirty="0" smtClean="0">
                <a:solidFill>
                  <a:srgbClr val="F36C23"/>
                </a:solidFill>
                <a:latin typeface="Franklin Gothic Book" panose="020B0503020102020204" pitchFamily="34" charset="0"/>
              </a:rPr>
              <a:t>Low</a:t>
            </a:r>
            <a:endParaRPr lang="en-GB" b="1" dirty="0">
              <a:solidFill>
                <a:srgbClr val="F36C23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2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1996" y="246398"/>
            <a:ext cx="8568952" cy="6359354"/>
          </a:xfrm>
          <a:prstGeom prst="rect">
            <a:avLst/>
          </a:prstGeom>
          <a:solidFill>
            <a:srgbClr val="89B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035" name="Picture 11" descr="P:\Leadership\Resources\Growing Bridge Builders\GRIN designs\Assets for CPAS\Sessions pngs\00001-CPAS-Growing-Bridgebuilders_Main-Imag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b="18509"/>
          <a:stretch/>
        </p:blipFill>
        <p:spPr bwMode="auto">
          <a:xfrm>
            <a:off x="1954779" y="661755"/>
            <a:ext cx="5040560" cy="484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:\Leadership\Resources\Growing Bridge Builders\Logos and Icons\BB Logo's\BBM-no-tag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2747"/>
            <a:ext cx="1823492" cy="9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Leadership\Resources\Growing Bridge Builders\Logos and Icons\CPAS_Logo_no_strap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88" y="464709"/>
            <a:ext cx="1068976" cy="106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8408" y="5696530"/>
            <a:ext cx="5396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prstClr val="black"/>
                </a:solidFill>
                <a:latin typeface="Franklin Gothic Medium"/>
              </a:rPr>
              <a:t>Changing how we handle conflict</a:t>
            </a:r>
            <a:endParaRPr lang="en-GB" sz="2800" dirty="0">
              <a:solidFill>
                <a:prstClr val="black"/>
              </a:solidFill>
              <a:latin typeface="Franklin Gothic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2693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Template - September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CE98CB6133204E93BCD2D3FD884CA7" ma:contentTypeVersion="16" ma:contentTypeDescription="Create a new document." ma:contentTypeScope="" ma:versionID="50817eecf1e795530ae17ca500819344">
  <xsd:schema xmlns:xsd="http://www.w3.org/2001/XMLSchema" xmlns:xs="http://www.w3.org/2001/XMLSchema" xmlns:p="http://schemas.microsoft.com/office/2006/metadata/properties" xmlns:ns2="e61d31f4-5ff4-4990-8f3f-afc4d05aee8b" xmlns:ns3="fa67e26f-5e15-4e0c-a405-b32a3aeab864" targetNamespace="http://schemas.microsoft.com/office/2006/metadata/properties" ma:root="true" ma:fieldsID="a879759f8956fe12b95a88f5706b499c" ns2:_="" ns3:_="">
    <xsd:import namespace="e61d31f4-5ff4-4990-8f3f-afc4d05aee8b"/>
    <xsd:import namespace="fa67e26f-5e15-4e0c-a405-b32a3aeab86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d31f4-5ff4-4990-8f3f-afc4d05aee8b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d04f2181-14e6-49fb-b5a6-75cb47ccca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7e26f-5e15-4e0c-a405-b32a3aeab86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1f21f506-7fb4-4703-a8c3-8f5791cf8070}" ma:internalName="TaxCatchAll" ma:showField="CatchAllData" ma:web="fa67e26f-5e15-4e0c-a405-b32a3aeab8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7e26f-5e15-4e0c-a405-b32a3aeab864" xsi:nil="true"/>
    <lcf76f155ced4ddcb4097134ff3c332f xmlns="e61d31f4-5ff4-4990-8f3f-afc4d05aee8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BF0E85F-E5BE-4BC6-88C9-ED7246F26144}"/>
</file>

<file path=customXml/itemProps2.xml><?xml version="1.0" encoding="utf-8"?>
<ds:datastoreItem xmlns:ds="http://schemas.openxmlformats.org/officeDocument/2006/customXml" ds:itemID="{C251868D-8020-4455-9E12-AA9CE8A6787E}"/>
</file>

<file path=customXml/itemProps3.xml><?xml version="1.0" encoding="utf-8"?>
<ds:datastoreItem xmlns:ds="http://schemas.openxmlformats.org/officeDocument/2006/customXml" ds:itemID="{6AB48AD1-C9F9-4BF9-B00B-10EBAA86BE7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14654</TotalTime>
  <Words>238</Words>
  <Application>Microsoft Office PowerPoint</Application>
  <PresentationFormat>On-screen Show (4:3)</PresentationFormat>
  <Paragraphs>54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PPT Template - September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Diocese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and self-management skills</dc:title>
  <dc:creator>Diocese</dc:creator>
  <cp:lastModifiedBy>James Lawrence</cp:lastModifiedBy>
  <cp:revision>258</cp:revision>
  <dcterms:created xsi:type="dcterms:W3CDTF">2005-10-02T22:51:39Z</dcterms:created>
  <dcterms:modified xsi:type="dcterms:W3CDTF">2016-07-27T13:44:09Z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0x010100F5CE98CB6133204E93BCD2D3FD884CA7</vt:lpwstr>
  </property>
</Properties>
</file>