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7" r:id="rId1"/>
  </p:sldMasterIdLst>
  <p:notesMasterIdLst>
    <p:notesMasterId r:id="rId11"/>
  </p:notesMasterIdLst>
  <p:handoutMasterIdLst>
    <p:handoutMasterId r:id="rId12"/>
  </p:handoutMasterIdLst>
  <p:sldIdLst>
    <p:sldId id="410" r:id="rId2"/>
    <p:sldId id="389" r:id="rId3"/>
    <p:sldId id="407" r:id="rId4"/>
    <p:sldId id="403" r:id="rId5"/>
    <p:sldId id="406" r:id="rId6"/>
    <p:sldId id="404" r:id="rId7"/>
    <p:sldId id="405" r:id="rId8"/>
    <p:sldId id="408" r:id="rId9"/>
    <p:sldId id="411" r:id="rId1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A66"/>
    <a:srgbClr val="005586"/>
    <a:srgbClr val="F6B11F"/>
    <a:srgbClr val="FFFF00"/>
    <a:srgbClr val="FFFF99"/>
    <a:srgbClr val="00FFFF"/>
    <a:srgbClr val="00FF00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437" autoAdjust="0"/>
    <p:restoredTop sz="90922" autoAdjust="0"/>
  </p:normalViewPr>
  <p:slideViewPr>
    <p:cSldViewPr>
      <p:cViewPr>
        <p:scale>
          <a:sx n="73" d="100"/>
          <a:sy n="73" d="100"/>
        </p:scale>
        <p:origin x="-540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C394C59-D3BD-49AA-8942-73CF6C34C4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824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9284383-C62A-4BAA-8C3F-D19A8F63A9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101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72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2614613" y="984250"/>
            <a:ext cx="5332412" cy="5181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 smtClean="0"/>
              <a:t>TEXT</a:t>
            </a:r>
            <a:endParaRPr lang="en-GB" sz="360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CREDIT</a:t>
            </a:r>
            <a:endParaRPr lang="en-GB" sz="2800" cap="all" dirty="0"/>
          </a:p>
        </p:txBody>
      </p:sp>
      <p:sp>
        <p:nvSpPr>
          <p:cNvPr id="4" name="Oval 3"/>
          <p:cNvSpPr/>
          <p:nvPr userDrawn="1"/>
        </p:nvSpPr>
        <p:spPr>
          <a:xfrm>
            <a:off x="7226300" y="5434013"/>
            <a:ext cx="1001713" cy="947737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1835150" y="4941888"/>
            <a:ext cx="711200" cy="658812"/>
          </a:xfrm>
          <a:prstGeom prst="ellipse">
            <a:avLst/>
          </a:prstGeom>
          <a:solidFill>
            <a:srgbClr val="F0B32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 userDrawn="1"/>
        </p:nvSpPr>
        <p:spPr>
          <a:xfrm>
            <a:off x="8334375" y="6381750"/>
            <a:ext cx="269875" cy="269875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971550" y="438150"/>
            <a:ext cx="911225" cy="903288"/>
          </a:xfrm>
          <a:prstGeom prst="ellipse">
            <a:avLst/>
          </a:prstGeom>
          <a:solidFill>
            <a:srgbClr val="F0B323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>
          <a:xfrm>
            <a:off x="3059113" y="628650"/>
            <a:ext cx="1182687" cy="1184275"/>
          </a:xfrm>
          <a:prstGeom prst="ellipse">
            <a:avLst/>
          </a:prstGeom>
          <a:solidFill>
            <a:srgbClr val="005587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Oval 8"/>
          <p:cNvSpPr/>
          <p:nvPr userDrawn="1"/>
        </p:nvSpPr>
        <p:spPr>
          <a:xfrm>
            <a:off x="1654175" y="346075"/>
            <a:ext cx="555625" cy="5715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00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95536" y="404812"/>
            <a:ext cx="8353177" cy="6120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468313" y="5229225"/>
            <a:ext cx="849312" cy="8128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860425" y="5584825"/>
            <a:ext cx="914400" cy="914400"/>
          </a:xfrm>
          <a:prstGeom prst="ellipse">
            <a:avLst/>
          </a:prstGeom>
          <a:solidFill>
            <a:srgbClr val="008C95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55650" y="1738313"/>
            <a:ext cx="4679950" cy="4546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cap="all" baseline="0" dirty="0" smtClean="0"/>
              <a:t>‘QUOTATION.’</a:t>
            </a:r>
            <a:endParaRPr lang="en-GB" sz="3600" cap="all" baseline="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Person</a:t>
            </a:r>
            <a:endParaRPr lang="en-GB" sz="2800" cap="all" dirty="0"/>
          </a:p>
        </p:txBody>
      </p:sp>
    </p:spTree>
    <p:extLst>
      <p:ext uri="{BB962C8B-B14F-4D97-AF65-F5344CB8AC3E}">
        <p14:creationId xmlns:p14="http://schemas.microsoft.com/office/powerpoint/2010/main" val="408582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6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5466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FA1BC-0752-4C3E-8B80-DA3868D63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409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51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95288" y="404813"/>
            <a:ext cx="8353425" cy="6048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971550" y="549275"/>
            <a:ext cx="3154363" cy="3167063"/>
          </a:xfrm>
          <a:prstGeom prst="ellipse">
            <a:avLst/>
          </a:prstGeom>
          <a:solidFill>
            <a:srgbClr val="F0B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b="1" dirty="0">
              <a:solidFill>
                <a:srgbClr val="005586"/>
              </a:solidFill>
              <a:latin typeface="+mj-lt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2112963" y="5376863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667625" y="908050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6842653" y="514349"/>
            <a:ext cx="250297" cy="250355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TextBox 7"/>
          <p:cNvSpPr txBox="1"/>
          <p:nvPr userDrawn="1"/>
        </p:nvSpPr>
        <p:spPr>
          <a:xfrm>
            <a:off x="1117600" y="1628775"/>
            <a:ext cx="29495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 smtClean="0">
                <a:solidFill>
                  <a:srgbClr val="005586"/>
                </a:solidFill>
                <a:latin typeface="+mj-lt"/>
              </a:rPr>
              <a:t>TITLE</a:t>
            </a:r>
            <a:endParaRPr lang="en-GB" sz="3600" b="1" dirty="0">
              <a:solidFill>
                <a:srgbClr val="005586"/>
              </a:solidFill>
              <a:latin typeface="+mj-lt"/>
            </a:endParaRPr>
          </a:p>
        </p:txBody>
      </p:sp>
      <p:pic>
        <p:nvPicPr>
          <p:cNvPr id="9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7272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6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863300" y="2349178"/>
            <a:ext cx="5109300" cy="518427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3" name="Oval 2"/>
          <p:cNvSpPr/>
          <p:nvPr userDrawn="1"/>
        </p:nvSpPr>
        <p:spPr bwMode="auto">
          <a:xfrm>
            <a:off x="8316789" y="1218828"/>
            <a:ext cx="431675" cy="409972"/>
          </a:xfrm>
          <a:prstGeom prst="ellipse">
            <a:avLst/>
          </a:prstGeom>
          <a:solidFill>
            <a:srgbClr val="429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" name="Oval 3"/>
          <p:cNvSpPr/>
          <p:nvPr userDrawn="1"/>
        </p:nvSpPr>
        <p:spPr bwMode="auto">
          <a:xfrm>
            <a:off x="1115616" y="3981838"/>
            <a:ext cx="1213158" cy="1213158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 bwMode="auto">
          <a:xfrm>
            <a:off x="1115616" y="786557"/>
            <a:ext cx="3917950" cy="3938587"/>
          </a:xfrm>
          <a:prstGeom prst="ellipse">
            <a:avLst/>
          </a:prstGeom>
          <a:solidFill>
            <a:srgbClr val="005587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 bwMode="auto">
          <a:xfrm>
            <a:off x="7092280" y="238074"/>
            <a:ext cx="1179612" cy="1244171"/>
          </a:xfrm>
          <a:prstGeom prst="ellipse">
            <a:avLst/>
          </a:prstGeom>
          <a:solidFill>
            <a:srgbClr val="B64D54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361421" y="1819746"/>
            <a:ext cx="3456384" cy="187220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 smtClean="0"/>
              <a:t>TITLE</a:t>
            </a:r>
          </a:p>
          <a:p>
            <a:pPr lvl="0"/>
            <a:r>
              <a:rPr lang="en-GB" dirty="0" smtClean="0"/>
              <a:t>HERE</a:t>
            </a:r>
            <a:endParaRPr lang="en-GB" dirty="0"/>
          </a:p>
        </p:txBody>
      </p:sp>
      <p:pic>
        <p:nvPicPr>
          <p:cNvPr id="14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86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859338" y="333375"/>
            <a:ext cx="3960812" cy="6191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432117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 userDrawn="1"/>
        </p:nvSpPr>
        <p:spPr>
          <a:xfrm>
            <a:off x="34925" y="5211763"/>
            <a:ext cx="1512888" cy="1457325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900113" y="6084714"/>
            <a:ext cx="755650" cy="728662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90575" y="1817689"/>
            <a:ext cx="3925441" cy="4122736"/>
          </a:xfrm>
          <a:prstGeom prst="ellipse">
            <a:avLst/>
          </a:prstGeom>
          <a:solidFill>
            <a:srgbClr val="B64D54"/>
          </a:solidFill>
          <a:ln>
            <a:solidFill>
              <a:srgbClr val="B64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b="1" cap="all" dirty="0" smtClean="0">
                <a:latin typeface="Franklin Gothic Medium" panose="020B0603020102020204" pitchFamily="34" charset="0"/>
              </a:rPr>
              <a:t>TITLE</a:t>
            </a:r>
            <a:endParaRPr lang="en-GB" sz="3600" b="1" cap="all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4294967295" hasCustomPrompt="1"/>
          </p:nvPr>
        </p:nvSpPr>
        <p:spPr>
          <a:xfrm>
            <a:off x="468313" y="2063750"/>
            <a:ext cx="4751387" cy="431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None/>
              <a:defRPr/>
            </a:lvl1pPr>
          </a:lstStyle>
          <a:p>
            <a:pPr>
              <a:buClr>
                <a:srgbClr val="005587"/>
              </a:buClr>
            </a:pPr>
            <a:r>
              <a:rPr lang="en-GB" altLang="en-US" dirty="0" smtClean="0">
                <a:ea typeface="Fira Sans" pitchFamily="34" charset="0"/>
                <a:cs typeface="Fira Sans" pitchFamily="34" charset="0"/>
              </a:rPr>
              <a:t>Text</a:t>
            </a:r>
            <a:endParaRPr lang="en-GB" altLang="en-US" dirty="0" smtClean="0">
              <a:latin typeface="Fira Sans" pitchFamily="34" charset="0"/>
              <a:ea typeface="Fira Sans" pitchFamily="34" charset="0"/>
              <a:cs typeface="Fira Sans" pitchFamily="34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142875" y="5876925"/>
            <a:ext cx="757238" cy="728663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57150" y="6313488"/>
            <a:ext cx="377825" cy="363537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4427538" y="38100"/>
            <a:ext cx="1258887" cy="1303338"/>
          </a:xfrm>
          <a:prstGeom prst="ellipse">
            <a:avLst/>
          </a:prstGeom>
          <a:solidFill>
            <a:srgbClr val="4298B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solidFill>
                <a:srgbClr val="4298B5"/>
              </a:solidFill>
              <a:latin typeface="Bitter" pitchFamily="50" charset="0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5435600" y="260350"/>
            <a:ext cx="3457575" cy="63452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on icon to insert picture here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81721" y="836613"/>
            <a:ext cx="4497388" cy="1009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rgbClr val="005586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98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tandar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00809"/>
            <a:ext cx="7253166" cy="864096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852936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811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5652120" y="2852936"/>
            <a:ext cx="4389220" cy="446419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55576" y="1700809"/>
            <a:ext cx="5112568" cy="792088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55576" y="2780928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357188" indent="-357188" algn="l">
              <a:spcBef>
                <a:spcPts val="600"/>
              </a:spcBef>
              <a:buClr>
                <a:srgbClr val="005586"/>
              </a:buClr>
              <a:buFont typeface="Arial" panose="020B0604020202020204" pitchFamily="34" charset="0"/>
              <a:buChar char="•"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grpSp>
        <p:nvGrpSpPr>
          <p:cNvPr id="15" name="Group 2"/>
          <p:cNvGrpSpPr>
            <a:grpSpLocks/>
          </p:cNvGrpSpPr>
          <p:nvPr userDrawn="1"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16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7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21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5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12789"/>
            <a:ext cx="6336704" cy="852115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708920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58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4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40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3528" y="260648"/>
            <a:ext cx="8496944" cy="6336704"/>
          </a:xfrm>
          <a:prstGeom prst="rect">
            <a:avLst/>
          </a:prstGeom>
          <a:solidFill>
            <a:srgbClr val="192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9900592" y="3356992"/>
            <a:ext cx="511451" cy="497631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-931867" y="5404976"/>
            <a:ext cx="670042" cy="637501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-1893006" y="5538720"/>
            <a:ext cx="1442144" cy="1338159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9900592" y="1950044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9559410" y="4649608"/>
            <a:ext cx="1026971" cy="977095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pic>
        <p:nvPicPr>
          <p:cNvPr id="1026" name="Picture 2" descr="P:\Leadership\Resources\Growing Bridge Builders\GRIN designs\Assets for CPAS\Sessions pngs\00001-CPAS-Growing-Bridgebuilders_Sessions-5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3" t="19096" r="7565" b="19988"/>
          <a:stretch/>
        </p:blipFill>
        <p:spPr bwMode="auto">
          <a:xfrm>
            <a:off x="1874134" y="828296"/>
            <a:ext cx="5395731" cy="5509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557250" y="-224769"/>
            <a:ext cx="1709553" cy="1709553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3786" y="39571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prstClr val="white"/>
                </a:solidFill>
                <a:latin typeface="Franklin Gothic Medium" panose="020B0603020102020204" pitchFamily="34" charset="0"/>
              </a:rPr>
              <a:t>SESSION 5</a:t>
            </a:r>
            <a:endParaRPr lang="en-GB" sz="2400" dirty="0">
              <a:solidFill>
                <a:prstClr val="white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1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43608" y="836613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Objectives for session 5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126158" y="1690688"/>
            <a:ext cx="6729412" cy="404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>
                <a:srgbClr val="005586"/>
              </a:buClr>
            </a:pPr>
            <a:r>
              <a:rPr lang="en-GB" altLang="en-US" sz="3200" dirty="0"/>
              <a:t>To encourage self-management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3200" spc="-50" dirty="0">
                <a:solidFill>
                  <a:srgbClr val="005586"/>
                </a:solidFill>
              </a:rPr>
              <a:t>To present five approaches to conflict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3200" dirty="0"/>
              <a:t>To assess personal preferences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3200" dirty="0">
                <a:solidFill>
                  <a:srgbClr val="005586"/>
                </a:solidFill>
              </a:rPr>
              <a:t>To explore strengths and drawbacks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3200" dirty="0"/>
              <a:t>To increase awareness of choices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3200" dirty="0">
                <a:solidFill>
                  <a:srgbClr val="005586"/>
                </a:solidFill>
              </a:rPr>
              <a:t>To build confidence in working with different approaches </a:t>
            </a:r>
            <a:endParaRPr lang="en-GB" altLang="en-US" sz="3200" dirty="0" smtClean="0">
              <a:solidFill>
                <a:srgbClr val="005586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192A66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5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95537" y="548680"/>
            <a:ext cx="8291264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Filling in the tally chart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11064" y="1412776"/>
            <a:ext cx="7921376" cy="244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3200" dirty="0" smtClean="0"/>
              <a:t>Transfer the score for each question to the right place on the tally chart</a:t>
            </a:r>
          </a:p>
        </p:txBody>
      </p:sp>
      <p:graphicFrame>
        <p:nvGraphicFramePr>
          <p:cNvPr id="9" name="Group 8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7675164"/>
              </p:ext>
            </p:extLst>
          </p:nvPr>
        </p:nvGraphicFramePr>
        <p:xfrm>
          <a:off x="191235" y="2768188"/>
          <a:ext cx="8748713" cy="1812940"/>
        </p:xfrm>
        <a:graphic>
          <a:graphicData uri="http://schemas.openxmlformats.org/drawingml/2006/table">
            <a:tbl>
              <a:tblPr/>
              <a:tblGrid>
                <a:gridCol w="874713"/>
                <a:gridCol w="874712"/>
                <a:gridCol w="874713"/>
                <a:gridCol w="874712"/>
                <a:gridCol w="877888"/>
                <a:gridCol w="873125"/>
                <a:gridCol w="874712"/>
                <a:gridCol w="874713"/>
                <a:gridCol w="874712"/>
                <a:gridCol w="874713"/>
              </a:tblGrid>
              <a:tr h="3656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   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K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 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L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 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 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E   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O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656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G 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  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H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   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Q 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J  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  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I 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F 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   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6563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  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656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50393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Collaborating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Forcing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Compromising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Avoiding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Accommodating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8028335" y="5877272"/>
            <a:ext cx="1872903" cy="1872903"/>
          </a:xfrm>
          <a:prstGeom prst="ellipse">
            <a:avLst/>
          </a:prstGeom>
          <a:solidFill>
            <a:srgbClr val="192A66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52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95537" y="548680"/>
            <a:ext cx="8291264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Filling in the tally chart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11064" y="1412776"/>
            <a:ext cx="7921376" cy="244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3200" dirty="0" smtClean="0"/>
              <a:t>Transfer the score for each question to the right place on the tally chart</a:t>
            </a:r>
          </a:p>
        </p:txBody>
      </p:sp>
      <p:graphicFrame>
        <p:nvGraphicFramePr>
          <p:cNvPr id="9" name="Group 8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3076564"/>
              </p:ext>
            </p:extLst>
          </p:nvPr>
        </p:nvGraphicFramePr>
        <p:xfrm>
          <a:off x="191235" y="2768188"/>
          <a:ext cx="8748713" cy="1812940"/>
        </p:xfrm>
        <a:graphic>
          <a:graphicData uri="http://schemas.openxmlformats.org/drawingml/2006/table">
            <a:tbl>
              <a:tblPr/>
              <a:tblGrid>
                <a:gridCol w="874713"/>
                <a:gridCol w="874712"/>
                <a:gridCol w="874713"/>
                <a:gridCol w="874712"/>
                <a:gridCol w="877888"/>
                <a:gridCol w="873125"/>
                <a:gridCol w="874712"/>
                <a:gridCol w="874713"/>
                <a:gridCol w="874712"/>
                <a:gridCol w="874713"/>
              </a:tblGrid>
              <a:tr h="3656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 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K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L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E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O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656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G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   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H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   5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Q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J 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 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I 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F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6563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656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50393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Collaborating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Forcing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Compromising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Avoiding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Accommodating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11064" y="4869160"/>
            <a:ext cx="7921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+mn-lt"/>
              </a:rPr>
              <a:t>Then add the two figures in each </a:t>
            </a:r>
            <a:r>
              <a:rPr lang="en-GB" sz="3200" dirty="0" smtClean="0">
                <a:latin typeface="+mn-lt"/>
              </a:rPr>
              <a:t>column</a:t>
            </a:r>
            <a:endParaRPr lang="en-GB" sz="3200" dirty="0">
              <a:latin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192A66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74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95537" y="548680"/>
            <a:ext cx="8291264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Filling in the tally chart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11064" y="1412776"/>
            <a:ext cx="7921376" cy="244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3200" dirty="0" smtClean="0"/>
              <a:t>Transfer the score for each question to the right place on the tally chart</a:t>
            </a:r>
          </a:p>
        </p:txBody>
      </p:sp>
      <p:graphicFrame>
        <p:nvGraphicFramePr>
          <p:cNvPr id="9" name="Group 8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3468853"/>
              </p:ext>
            </p:extLst>
          </p:nvPr>
        </p:nvGraphicFramePr>
        <p:xfrm>
          <a:off x="191235" y="2768188"/>
          <a:ext cx="8748713" cy="1812940"/>
        </p:xfrm>
        <a:graphic>
          <a:graphicData uri="http://schemas.openxmlformats.org/drawingml/2006/table">
            <a:tbl>
              <a:tblPr/>
              <a:tblGrid>
                <a:gridCol w="874713"/>
                <a:gridCol w="874712"/>
                <a:gridCol w="874713"/>
                <a:gridCol w="874712"/>
                <a:gridCol w="877888"/>
                <a:gridCol w="873125"/>
                <a:gridCol w="874712"/>
                <a:gridCol w="874713"/>
                <a:gridCol w="874712"/>
                <a:gridCol w="874713"/>
              </a:tblGrid>
              <a:tr h="3656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 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K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L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E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O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656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G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S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   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H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   5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Q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J 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 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I 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  </a:t>
                      </a: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F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   </a:t>
                      </a: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6563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   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11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6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8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7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6B11F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6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6B11F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656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Calm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Storm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</a:tr>
              <a:tr h="350393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Collaborating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Forcing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Compromising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Avoiding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Accommodating</a:t>
                      </a:r>
                      <a:endParaRPr kumimoji="0" lang="en-GB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45658" marB="45658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5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5538" y="5373216"/>
            <a:ext cx="83529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3200" spc="-100" dirty="0">
                <a:solidFill>
                  <a:prstClr val="black"/>
                </a:solidFill>
                <a:latin typeface="Franklin Gothic Book"/>
              </a:rPr>
              <a:t>and use the totals to put </a:t>
            </a:r>
            <a:r>
              <a:rPr lang="en-GB" sz="3200" spc="-100" dirty="0" smtClean="0">
                <a:solidFill>
                  <a:prstClr val="black"/>
                </a:solidFill>
                <a:latin typeface="Franklin Gothic Book"/>
              </a:rPr>
              <a:t>the approaches </a:t>
            </a:r>
            <a:r>
              <a:rPr lang="en-GB" sz="3200" spc="-100" dirty="0">
                <a:solidFill>
                  <a:prstClr val="black"/>
                </a:solidFill>
                <a:latin typeface="Franklin Gothic Book"/>
              </a:rPr>
              <a:t>in </a:t>
            </a:r>
            <a:r>
              <a:rPr lang="en-GB" sz="3200" spc="-100" dirty="0" smtClean="0">
                <a:solidFill>
                  <a:prstClr val="black"/>
                </a:solidFill>
                <a:latin typeface="Franklin Gothic Book"/>
              </a:rPr>
              <a:t>order</a:t>
            </a:r>
          </a:p>
          <a:p>
            <a:pPr lvl="0" algn="ctr"/>
            <a:r>
              <a:rPr lang="en-GB" sz="3200" dirty="0" smtClean="0">
                <a:solidFill>
                  <a:prstClr val="black"/>
                </a:solidFill>
                <a:latin typeface="Franklin Gothic Book"/>
              </a:rPr>
              <a:t>for </a:t>
            </a:r>
            <a:r>
              <a:rPr lang="en-GB" sz="3200" dirty="0">
                <a:solidFill>
                  <a:prstClr val="black"/>
                </a:solidFill>
                <a:latin typeface="Franklin Gothic Book"/>
              </a:rPr>
              <a:t>Calm then Storm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064" y="4869160"/>
            <a:ext cx="7921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+mn-lt"/>
              </a:rPr>
              <a:t>Then add the two figures in each </a:t>
            </a:r>
            <a:r>
              <a:rPr lang="en-GB" sz="3200" dirty="0" smtClean="0">
                <a:latin typeface="+mn-lt"/>
              </a:rPr>
              <a:t>column</a:t>
            </a:r>
            <a:endParaRPr lang="en-GB" sz="3200" dirty="0">
              <a:latin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387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2" descr="AlastairsSco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909" y="2060848"/>
            <a:ext cx="653415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23528" y="404664"/>
            <a:ext cx="8496944" cy="129614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Working out</a:t>
            </a:r>
          </a:p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your preferred approach</a:t>
            </a: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V="1">
            <a:off x="-2339925" y="5168312"/>
            <a:ext cx="3175" cy="1079500"/>
          </a:xfrm>
          <a:prstGeom prst="line">
            <a:avLst/>
          </a:prstGeom>
          <a:noFill/>
          <a:ln w="57150">
            <a:solidFill>
              <a:srgbClr val="CCCC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934222" y="5220097"/>
            <a:ext cx="28781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FF33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99CC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400" dirty="0">
                <a:latin typeface="+mn-lt"/>
              </a:rPr>
              <a:t>Put </a:t>
            </a:r>
            <a:r>
              <a:rPr lang="en-GB" altLang="en-US" sz="2400" dirty="0">
                <a:latin typeface="+mj-lt"/>
              </a:rPr>
              <a:t>storm</a:t>
            </a:r>
            <a:r>
              <a:rPr lang="en-GB" altLang="en-US" sz="2400" dirty="0">
                <a:latin typeface="+mn-lt"/>
              </a:rPr>
              <a:t> figures in ranking order</a:t>
            </a: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H="1" flipV="1">
            <a:off x="4716016" y="5265304"/>
            <a:ext cx="0" cy="900000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1403648" y="5220097"/>
            <a:ext cx="3024336" cy="900000"/>
            <a:chOff x="4940424" y="5417704"/>
            <a:chExt cx="3024336" cy="900000"/>
          </a:xfrm>
        </p:grpSpPr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5086622" y="5453608"/>
              <a:ext cx="287813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FF33"/>
                </a:buClr>
                <a:buSzPct val="7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99CC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2400" dirty="0">
                  <a:latin typeface="+mn-lt"/>
                </a:rPr>
                <a:t>Put </a:t>
              </a:r>
              <a:r>
                <a:rPr lang="en-GB" altLang="en-US" sz="2400" dirty="0" smtClean="0">
                  <a:latin typeface="+mj-lt"/>
                </a:rPr>
                <a:t>calm</a:t>
              </a:r>
              <a:r>
                <a:rPr lang="en-GB" altLang="en-US" sz="2400" dirty="0" smtClean="0">
                  <a:latin typeface="+mn-lt"/>
                </a:rPr>
                <a:t> figures </a:t>
              </a:r>
              <a:r>
                <a:rPr lang="en-GB" altLang="en-US" sz="2400" dirty="0">
                  <a:latin typeface="+mn-lt"/>
                </a:rPr>
                <a:t>in ranking order</a:t>
              </a:r>
            </a:p>
          </p:txBody>
        </p:sp>
        <p:sp>
          <p:nvSpPr>
            <p:cNvPr id="16" name="Line 9"/>
            <p:cNvSpPr>
              <a:spLocks noChangeShapeType="1"/>
            </p:cNvSpPr>
            <p:nvPr/>
          </p:nvSpPr>
          <p:spPr bwMode="auto">
            <a:xfrm flipH="1" flipV="1">
              <a:off x="4940424" y="5417704"/>
              <a:ext cx="0" cy="900000"/>
            </a:xfrm>
            <a:prstGeom prst="line">
              <a:avLst/>
            </a:prstGeom>
            <a:noFill/>
            <a:ln w="44450">
              <a:solidFill>
                <a:srgbClr val="00558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n-GB"/>
            </a:p>
          </p:txBody>
        </p:sp>
      </p:grpSp>
      <p:sp>
        <p:nvSpPr>
          <p:cNvPr id="11" name="Oval 10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8002587" y="5716587"/>
            <a:ext cx="2282825" cy="2282825"/>
          </a:xfrm>
          <a:prstGeom prst="ellipse">
            <a:avLst/>
          </a:prstGeom>
          <a:solidFill>
            <a:srgbClr val="192A66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6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23847" y="3645024"/>
            <a:ext cx="2880001" cy="2880000"/>
            <a:chOff x="323847" y="3645024"/>
            <a:chExt cx="2880001" cy="28800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47" y="3645024"/>
              <a:ext cx="2880001" cy="28800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Text Box 16"/>
            <p:cNvSpPr txBox="1">
              <a:spLocks noChangeArrowheads="1"/>
            </p:cNvSpPr>
            <p:nvPr/>
          </p:nvSpPr>
          <p:spPr bwMode="auto">
            <a:xfrm>
              <a:off x="1115616" y="4077072"/>
              <a:ext cx="130548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FF33"/>
                </a:buClr>
                <a:buSzPct val="7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99CC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Avoiding</a:t>
              </a:r>
            </a:p>
          </p:txBody>
        </p:sp>
      </p:grpSp>
      <p:sp>
        <p:nvSpPr>
          <p:cNvPr id="10" name="Line 6"/>
          <p:cNvSpPr>
            <a:spLocks noChangeShapeType="1"/>
          </p:cNvSpPr>
          <p:nvPr/>
        </p:nvSpPr>
        <p:spPr bwMode="auto">
          <a:xfrm flipV="1">
            <a:off x="-2339925" y="5168312"/>
            <a:ext cx="3175" cy="1079500"/>
          </a:xfrm>
          <a:prstGeom prst="line">
            <a:avLst/>
          </a:prstGeom>
          <a:noFill/>
          <a:ln w="57150">
            <a:solidFill>
              <a:srgbClr val="CCCC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grpSp>
        <p:nvGrpSpPr>
          <p:cNvPr id="31" name="Group 30"/>
          <p:cNvGrpSpPr/>
          <p:nvPr/>
        </p:nvGrpSpPr>
        <p:grpSpPr>
          <a:xfrm>
            <a:off x="395856" y="404984"/>
            <a:ext cx="2880000" cy="2880000"/>
            <a:chOff x="395856" y="404984"/>
            <a:chExt cx="2880000" cy="2880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856" y="404984"/>
              <a:ext cx="2880000" cy="28800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1043928" y="2564904"/>
              <a:ext cx="114941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FF33"/>
                </a:buClr>
                <a:buSzPct val="7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99CC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Forcing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68144" y="404984"/>
            <a:ext cx="2880000" cy="2880000"/>
            <a:chOff x="5364088" y="188640"/>
            <a:chExt cx="2880000" cy="2880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188640"/>
              <a:ext cx="2880000" cy="28800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5900416" y="1946160"/>
              <a:ext cx="19447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FF33"/>
                </a:buClr>
                <a:buSzPct val="7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99CC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Collaborating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868144" y="3717352"/>
            <a:ext cx="2880000" cy="2880000"/>
            <a:chOff x="5692533" y="3745215"/>
            <a:chExt cx="2880000" cy="288000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2533" y="3745215"/>
              <a:ext cx="2880000" cy="28800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Text Box 17"/>
            <p:cNvSpPr txBox="1">
              <a:spLocks noChangeArrowheads="1"/>
            </p:cNvSpPr>
            <p:nvPr/>
          </p:nvSpPr>
          <p:spPr bwMode="auto">
            <a:xfrm>
              <a:off x="6012160" y="5545415"/>
              <a:ext cx="235461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FF33"/>
                </a:buClr>
                <a:buSzPct val="7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99CC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Accommodating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771800" y="2551006"/>
            <a:ext cx="3608388" cy="1931988"/>
            <a:chOff x="2699792" y="2492896"/>
            <a:chExt cx="3608388" cy="1931988"/>
          </a:xfrm>
        </p:grpSpPr>
        <p:pic>
          <p:nvPicPr>
            <p:cNvPr id="29" name="Picture 2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94" t="21053" b="17151"/>
            <a:stretch>
              <a:fillRect/>
            </a:stretch>
          </p:blipFill>
          <p:spPr bwMode="auto">
            <a:xfrm>
              <a:off x="2699792" y="2492896"/>
              <a:ext cx="3608388" cy="1931988"/>
            </a:xfrm>
            <a:prstGeom prst="roundRect">
              <a:avLst>
                <a:gd name="adj" fmla="val 32077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 Box 18"/>
            <p:cNvSpPr txBox="1">
              <a:spLocks noChangeArrowheads="1"/>
            </p:cNvSpPr>
            <p:nvPr/>
          </p:nvSpPr>
          <p:spPr bwMode="auto">
            <a:xfrm>
              <a:off x="3465754" y="2722818"/>
              <a:ext cx="223224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FF33"/>
                </a:buClr>
                <a:buSzPct val="70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99CC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altLang="en-US" sz="2400" dirty="0" smtClean="0">
                  <a:solidFill>
                    <a:schemeClr val="bg1"/>
                  </a:solidFill>
                  <a:latin typeface="+mj-lt"/>
                </a:rPr>
                <a:t>Compromising</a:t>
              </a:r>
              <a:endParaRPr lang="en-GB" alt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746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301333" y="1187425"/>
            <a:ext cx="7437437" cy="792187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Case studies: task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1979612"/>
            <a:ext cx="6286500" cy="375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3200" dirty="0" smtClean="0">
                <a:solidFill>
                  <a:prstClr val="black"/>
                </a:solidFill>
              </a:rPr>
              <a:t>Identify which </a:t>
            </a:r>
            <a:r>
              <a:rPr lang="en-GB" altLang="en-US" sz="3200" dirty="0">
                <a:solidFill>
                  <a:prstClr val="black"/>
                </a:solidFill>
              </a:rPr>
              <a:t>of the five approaches </a:t>
            </a:r>
            <a:r>
              <a:rPr lang="en-GB" altLang="en-US" sz="3200" dirty="0" smtClean="0">
                <a:solidFill>
                  <a:prstClr val="black"/>
                </a:solidFill>
              </a:rPr>
              <a:t>to conflict would be </a:t>
            </a:r>
            <a:r>
              <a:rPr lang="en-GB" altLang="en-US" sz="3200" dirty="0">
                <a:solidFill>
                  <a:prstClr val="black"/>
                </a:solidFill>
              </a:rPr>
              <a:t>most </a:t>
            </a:r>
            <a:r>
              <a:rPr lang="en-GB" altLang="en-US" sz="3200" dirty="0" smtClean="0">
                <a:solidFill>
                  <a:prstClr val="black"/>
                </a:solidFill>
              </a:rPr>
              <a:t>appropriate for each scenario</a:t>
            </a:r>
          </a:p>
        </p:txBody>
      </p:sp>
      <p:sp>
        <p:nvSpPr>
          <p:cNvPr id="9" name="Oval 8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192A66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8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1996" y="246398"/>
            <a:ext cx="8568952" cy="6359354"/>
          </a:xfrm>
          <a:prstGeom prst="rect">
            <a:avLst/>
          </a:prstGeom>
          <a:solidFill>
            <a:srgbClr val="89B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035" name="Picture 11" descr="P:\Leadership\Resources\Growing Bridge Builders\GRIN designs\Assets for CPAS\Sessions pngs\00001-CPAS-Growing-Bridgebuilders_Main-Imag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0" b="18509"/>
          <a:stretch/>
        </p:blipFill>
        <p:spPr bwMode="auto">
          <a:xfrm>
            <a:off x="1954779" y="661755"/>
            <a:ext cx="5040560" cy="48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P:\Leadership\Resources\Growing Bridge Builders\Logos and Icons\BB Logo's\BBM-no-tag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2747"/>
            <a:ext cx="1823492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:\Leadership\Resources\Growing Bridge Builders\Logos and Icons\CPAS_Logo_no_strap 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88" y="464709"/>
            <a:ext cx="1068976" cy="106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878408" y="5696530"/>
            <a:ext cx="5396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prstClr val="black"/>
                </a:solidFill>
                <a:latin typeface="Franklin Gothic Medium"/>
              </a:rPr>
              <a:t>Changing how we handle conflict</a:t>
            </a:r>
            <a:endParaRPr lang="en-GB" sz="2800" dirty="0">
              <a:solidFill>
                <a:prstClr val="black"/>
              </a:solidFill>
              <a:latin typeface="Franklin Gothic Medium"/>
            </a:endParaRPr>
          </a:p>
        </p:txBody>
      </p:sp>
    </p:spTree>
    <p:extLst>
      <p:ext uri="{BB962C8B-B14F-4D97-AF65-F5344CB8AC3E}">
        <p14:creationId xmlns:p14="http://schemas.microsoft.com/office/powerpoint/2010/main" val="238110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Template - September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CE98CB6133204E93BCD2D3FD884CA7" ma:contentTypeVersion="16" ma:contentTypeDescription="Create a new document." ma:contentTypeScope="" ma:versionID="50817eecf1e795530ae17ca500819344">
  <xsd:schema xmlns:xsd="http://www.w3.org/2001/XMLSchema" xmlns:xs="http://www.w3.org/2001/XMLSchema" xmlns:p="http://schemas.microsoft.com/office/2006/metadata/properties" xmlns:ns2="e61d31f4-5ff4-4990-8f3f-afc4d05aee8b" xmlns:ns3="fa67e26f-5e15-4e0c-a405-b32a3aeab864" targetNamespace="http://schemas.microsoft.com/office/2006/metadata/properties" ma:root="true" ma:fieldsID="a879759f8956fe12b95a88f5706b499c" ns2:_="" ns3:_="">
    <xsd:import namespace="e61d31f4-5ff4-4990-8f3f-afc4d05aee8b"/>
    <xsd:import namespace="fa67e26f-5e15-4e0c-a405-b32a3aeab86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1d31f4-5ff4-4990-8f3f-afc4d05aee8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d04f2181-14e6-49fb-b5a6-75cb47ccca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7e26f-5e15-4e0c-a405-b32a3aeab86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1f21f506-7fb4-4703-a8c3-8f5791cf8070}" ma:internalName="TaxCatchAll" ma:showField="CatchAllData" ma:web="fa67e26f-5e15-4e0c-a405-b32a3aeab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67e26f-5e15-4e0c-a405-b32a3aeab864" xsi:nil="true"/>
    <lcf76f155ced4ddcb4097134ff3c332f xmlns="e61d31f4-5ff4-4990-8f3f-afc4d05aee8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79CEF02-BD72-45AC-9FFE-54D2E19CE430}"/>
</file>

<file path=customXml/itemProps2.xml><?xml version="1.0" encoding="utf-8"?>
<ds:datastoreItem xmlns:ds="http://schemas.openxmlformats.org/officeDocument/2006/customXml" ds:itemID="{7679279C-2185-4AC7-998A-5E3B4CBDF679}"/>
</file>

<file path=customXml/itemProps3.xml><?xml version="1.0" encoding="utf-8"?>
<ds:datastoreItem xmlns:ds="http://schemas.openxmlformats.org/officeDocument/2006/customXml" ds:itemID="{39267F78-2F37-40FC-885B-2AE75FF372B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14571</TotalTime>
  <Words>328</Words>
  <Application>Microsoft Office PowerPoint</Application>
  <PresentationFormat>On-screen Show (4:3)</PresentationFormat>
  <Paragraphs>148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PPT Template - September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Diocese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and self-management skills</dc:title>
  <dc:creator>Diocese</dc:creator>
  <cp:lastModifiedBy>James Lawrence</cp:lastModifiedBy>
  <cp:revision>247</cp:revision>
  <dcterms:created xsi:type="dcterms:W3CDTF">2005-10-02T22:51:39Z</dcterms:created>
  <dcterms:modified xsi:type="dcterms:W3CDTF">2016-07-27T13:47:46Z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0x010100F5CE98CB6133204E93BCD2D3FD884CA7</vt:lpwstr>
  </property>
</Properties>
</file>