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7"/>
  </p:notesMasterIdLst>
  <p:handoutMasterIdLst>
    <p:handoutMasterId r:id="rId18"/>
  </p:handoutMasterIdLst>
  <p:sldIdLst>
    <p:sldId id="406" r:id="rId2"/>
    <p:sldId id="389" r:id="rId3"/>
    <p:sldId id="392" r:id="rId4"/>
    <p:sldId id="393" r:id="rId5"/>
    <p:sldId id="394" r:id="rId6"/>
    <p:sldId id="395" r:id="rId7"/>
    <p:sldId id="397" r:id="rId8"/>
    <p:sldId id="398" r:id="rId9"/>
    <p:sldId id="399" r:id="rId10"/>
    <p:sldId id="400" r:id="rId11"/>
    <p:sldId id="401" r:id="rId12"/>
    <p:sldId id="402" r:id="rId13"/>
    <p:sldId id="404" r:id="rId14"/>
    <p:sldId id="403" r:id="rId15"/>
    <p:sldId id="407" r:id="rId1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3B8E"/>
    <a:srgbClr val="005586"/>
    <a:srgbClr val="F6B11F"/>
    <a:srgbClr val="FFFF00"/>
    <a:srgbClr val="FFFF99"/>
    <a:srgbClr val="00FFFF"/>
    <a:srgbClr val="00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794" autoAdjust="0"/>
    <p:restoredTop sz="76768" autoAdjust="0"/>
  </p:normalViewPr>
  <p:slideViewPr>
    <p:cSldViewPr>
      <p:cViewPr varScale="1">
        <p:scale>
          <a:sx n="67" d="100"/>
          <a:sy n="67" d="100"/>
        </p:scale>
        <p:origin x="-13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Jose</a:t>
            </a:r>
            <a:r>
              <a:rPr lang="en-US" altLang="en-US" baseline="0" dirty="0" smtClean="0"/>
              <a:t> </a:t>
            </a:r>
            <a:r>
              <a:rPr lang="en-US" altLang="en-US" baseline="0" dirty="0" err="1" smtClean="0"/>
              <a:t>Mourinho</a:t>
            </a:r>
            <a:r>
              <a:rPr lang="en-US" altLang="en-US" baseline="0" dirty="0" smtClean="0"/>
              <a:t> – see http://www.bbc.co.uk/sport/0/football/33837212 </a:t>
            </a:r>
            <a:endParaRPr lang="en-US" altLang="en-US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191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‘The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Massacre of 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the </a:t>
            </a:r>
            <a:r>
              <a:rPr lang="en-GB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Innocents’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(detail from panel one of the Silver Treasury of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Santissima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Annunziata), by Fra Angelico (c.1450-53,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Museo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di San Marco, Florence)</a:t>
            </a:r>
            <a:endParaRPr lang="en-GB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761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‘The woman taken in adultery’, by Lorenzo Lotto (c. 1527-1529,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Musée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du Louvre, Paris)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325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Detail from ‘Luther’, by Lucas Cranach the Elder (1529,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Museo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Poldi Pezzoli, Milan)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191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‘The Book of Ruth’ (depicting Naomi, Ruth and Obed), by Simeon Solomon (1840-1905) (date unknown, in a private collection)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539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George Bell (1883-1958).  Bell was Dean of Canterbury from</a:t>
            </a:r>
            <a:r>
              <a:rPr lang="en-GB" baseline="0" dirty="0" smtClean="0"/>
              <a:t> 1924-1929 and then </a:t>
            </a:r>
            <a:r>
              <a:rPr lang="en-GB" dirty="0" smtClean="0"/>
              <a:t>Bishop of Chichester from 1929</a:t>
            </a:r>
            <a:r>
              <a:rPr lang="en-GB" baseline="0" dirty="0" smtClean="0"/>
              <a:t> until 1958 when he resigned, dying later that year.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430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95AB3-BAFF-4978-9C82-C1AC415922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60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41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DB3B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9900592" y="3356992"/>
            <a:ext cx="511451" cy="497631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Oval 11"/>
          <p:cNvSpPr/>
          <p:nvPr/>
        </p:nvSpPr>
        <p:spPr bwMode="auto">
          <a:xfrm>
            <a:off x="-931867" y="5404976"/>
            <a:ext cx="670042" cy="63750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-1893006" y="5538720"/>
            <a:ext cx="1442144" cy="1338159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9900592" y="1950044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" name="Oval 14"/>
          <p:cNvSpPr/>
          <p:nvPr/>
        </p:nvSpPr>
        <p:spPr bwMode="auto">
          <a:xfrm>
            <a:off x="9559410" y="4649608"/>
            <a:ext cx="1026971" cy="977095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26" name="Picture 2" descr="P:\Leadership\Resources\Growing Bridge Builders\GRIN designs\Assets for CPAS\Sessions pngs\00001-CPAS-Growing-Bridgebuilders_Sessions-6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2" t="19069" r="5769" b="18707"/>
          <a:stretch/>
        </p:blipFill>
        <p:spPr bwMode="auto">
          <a:xfrm>
            <a:off x="2115721" y="966494"/>
            <a:ext cx="4912557" cy="492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chemeClr val="bg1"/>
                </a:solidFill>
                <a:latin typeface="Franklin Gothic Medium" panose="020B0603020102020204" pitchFamily="34" charset="0"/>
              </a:rPr>
              <a:t>SESSION 6</a:t>
            </a:r>
            <a:endParaRPr lang="en-GB" sz="240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648072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8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0610"/>
            <a:ext cx="5115033" cy="637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0648"/>
            <a:ext cx="4545105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43608" y="692696"/>
            <a:ext cx="7354887" cy="1296243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200" dirty="0" smtClean="0">
                <a:solidFill>
                  <a:srgbClr val="005586"/>
                </a:solidFill>
              </a:rPr>
              <a:t>Responding to anxiety in a mature way: some principles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15889" y="2276972"/>
            <a:ext cx="672941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sz="3200" dirty="0"/>
              <a:t>Foster a </a:t>
            </a:r>
            <a:r>
              <a:rPr lang="en-GB" sz="3200" dirty="0" smtClean="0"/>
              <a:t>non-anxious presence </a:t>
            </a:r>
            <a:endParaRPr lang="en-GB" sz="3200" dirty="0"/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Offer and </a:t>
            </a:r>
            <a:r>
              <a:rPr lang="en-GB" altLang="en-US" sz="3200" dirty="0" smtClean="0">
                <a:solidFill>
                  <a:srgbClr val="005586"/>
                </a:solidFill>
              </a:rPr>
              <a:t>invite self-definition</a:t>
            </a:r>
            <a:endParaRPr lang="en-GB" altLang="en-US" sz="3200" dirty="0">
              <a:solidFill>
                <a:srgbClr val="005586"/>
              </a:solidFill>
            </a:endParaRP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/>
              <a:t>Maintain </a:t>
            </a:r>
            <a:r>
              <a:rPr lang="en-GB" altLang="en-US" sz="3200" dirty="0" smtClean="0"/>
              <a:t>emotional contact</a:t>
            </a:r>
            <a:endParaRPr lang="en-GB" altLang="en-US" sz="3200" dirty="0"/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Stand </a:t>
            </a:r>
            <a:r>
              <a:rPr lang="en-GB" altLang="en-US" sz="3200" dirty="0" smtClean="0">
                <a:solidFill>
                  <a:srgbClr val="005586"/>
                </a:solidFill>
              </a:rPr>
              <a:t>firm </a:t>
            </a:r>
            <a:r>
              <a:rPr lang="en-GB" altLang="en-US" sz="3200" dirty="0">
                <a:solidFill>
                  <a:srgbClr val="005586"/>
                </a:solidFill>
              </a:rPr>
              <a:t>in </a:t>
            </a:r>
            <a:r>
              <a:rPr lang="en-GB" altLang="en-US" sz="3200" dirty="0" smtClean="0">
                <a:solidFill>
                  <a:srgbClr val="005586"/>
                </a:solidFill>
              </a:rPr>
              <a:t>yourself when </a:t>
            </a:r>
            <a:r>
              <a:rPr lang="en-GB" altLang="en-US" sz="3200" dirty="0">
                <a:solidFill>
                  <a:srgbClr val="005586"/>
                </a:solidFill>
              </a:rPr>
              <a:t>the </a:t>
            </a:r>
            <a:r>
              <a:rPr lang="en-GB" altLang="en-US" sz="3200" dirty="0" smtClean="0">
                <a:solidFill>
                  <a:srgbClr val="005586"/>
                </a:solidFill>
              </a:rPr>
              <a:t>going gets tough</a:t>
            </a:r>
            <a:endParaRPr lang="en-GB" altLang="en-US" sz="3200" dirty="0">
              <a:solidFill>
                <a:srgbClr val="00558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65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71600" y="476672"/>
            <a:ext cx="7510462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3600" cap="all" dirty="0" smtClean="0">
                <a:solidFill>
                  <a:srgbClr val="005586"/>
                </a:solidFill>
              </a:rPr>
              <a:t>Developing a plan for a mature response when anxious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54149" y="1844923"/>
            <a:ext cx="691249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spc="-100" dirty="0"/>
              <a:t>Reflect on which of the four principles you will focus on, because it’s a work in progress for you: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spc="-100" dirty="0">
                <a:solidFill>
                  <a:srgbClr val="005586"/>
                </a:solidFill>
              </a:rPr>
              <a:t>What are typical situations where you struggle to apply this principle?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spc="-100" dirty="0"/>
              <a:t>What would it look like for you to live out this principle more effectively?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spc="-100" dirty="0">
                <a:solidFill>
                  <a:srgbClr val="005586"/>
                </a:solidFill>
              </a:rPr>
              <a:t>What steps will you take in the coming weeks to prepare yourself to respond in a more mature way, guided by this principle?</a:t>
            </a:r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884319" y="5733256"/>
            <a:ext cx="2016919" cy="2016919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0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+mj-lt"/>
              </a:rPr>
              <a:t>Changing how we handle conflict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783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6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331913" y="1690688"/>
            <a:ext cx="6480175" cy="441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2800" spc="-50" dirty="0"/>
              <a:t>To identify the reality of unconscious emotional process within a group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spc="-50" dirty="0">
                <a:solidFill>
                  <a:srgbClr val="005586"/>
                </a:solidFill>
              </a:rPr>
              <a:t>To recognise that such emotional process can affect </a:t>
            </a:r>
            <a:r>
              <a:rPr lang="en-GB" altLang="en-US" sz="2800" spc="-50" dirty="0" smtClean="0">
                <a:solidFill>
                  <a:srgbClr val="005586"/>
                </a:solidFill>
              </a:rPr>
              <a:t>how </a:t>
            </a:r>
            <a:r>
              <a:rPr lang="en-GB" altLang="en-US" sz="2800" spc="-50" dirty="0">
                <a:solidFill>
                  <a:srgbClr val="005586"/>
                </a:solidFill>
              </a:rPr>
              <a:t>people behave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spc="-50" dirty="0"/>
              <a:t>To face the challenge of managing ourselves when powerful emotions arise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2800" spc="-50" dirty="0">
                <a:solidFill>
                  <a:srgbClr val="005586"/>
                </a:solidFill>
              </a:rPr>
              <a:t>To develop a small plan to address this challenge of managing ourselves better</a:t>
            </a:r>
          </a:p>
        </p:txBody>
      </p:sp>
      <p:sp>
        <p:nvSpPr>
          <p:cNvPr id="5" name="Oval 4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2" r="14472"/>
          <a:stretch/>
        </p:blipFill>
        <p:spPr>
          <a:xfrm>
            <a:off x="375138" y="260648"/>
            <a:ext cx="839372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7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99592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30" dirty="0" smtClean="0">
                <a:solidFill>
                  <a:srgbClr val="005586"/>
                </a:solidFill>
              </a:rPr>
              <a:t>THE POWER OF FEELINGS: tasks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82142" y="1690688"/>
            <a:ext cx="6480175" cy="43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/>
              <a:t>You’ve listened to the story. Now, in your small group: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Each briefly share your first response to the story, in a ‘round robin’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/>
              <a:t>Note what surprised or struck you about this story and how it unfolded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Identify what you can affirm in how William </a:t>
            </a:r>
            <a:r>
              <a:rPr lang="en-GB" altLang="en-US" sz="2800" dirty="0" err="1">
                <a:solidFill>
                  <a:srgbClr val="005586"/>
                </a:solidFill>
              </a:rPr>
              <a:t>Kondrath</a:t>
            </a:r>
            <a:r>
              <a:rPr lang="en-GB" altLang="en-US" sz="2800" dirty="0">
                <a:solidFill>
                  <a:srgbClr val="005586"/>
                </a:solidFill>
              </a:rPr>
              <a:t> handled the situation</a:t>
            </a:r>
          </a:p>
          <a:p>
            <a:pPr marL="0" indent="0">
              <a:spcBef>
                <a:spcPts val="1200"/>
              </a:spcBef>
              <a:buClr>
                <a:srgbClr val="005586"/>
              </a:buClr>
              <a:buNone/>
            </a:pPr>
            <a:r>
              <a:rPr lang="en-GB" altLang="en-US" sz="1800" dirty="0" smtClean="0"/>
              <a:t>12 minutes</a:t>
            </a:r>
            <a:endParaRPr lang="en-GB" altLang="en-US" sz="1800" dirty="0"/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43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71600" y="692696"/>
            <a:ext cx="7354887" cy="792187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200" dirty="0" smtClean="0">
                <a:solidFill>
                  <a:srgbClr val="005586"/>
                </a:solidFill>
              </a:rPr>
              <a:t>IDENTIFYING EMOTIONAL PROCESS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43881" y="1484883"/>
            <a:ext cx="672941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 smtClean="0"/>
              <a:t>Identify </a:t>
            </a:r>
            <a:r>
              <a:rPr lang="en-GB" altLang="en-US" sz="2800" dirty="0"/>
              <a:t>and reflect on an occasion when unconscious emotional process may have influenced </a:t>
            </a:r>
            <a:r>
              <a:rPr lang="en-GB" altLang="en-US" sz="2800" dirty="0" smtClean="0"/>
              <a:t>actions </a:t>
            </a:r>
            <a:r>
              <a:rPr lang="en-GB" altLang="en-US" sz="2800" dirty="0"/>
              <a:t>that were taken by you or others in a church or group setting: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What </a:t>
            </a:r>
            <a:r>
              <a:rPr lang="en-GB" altLang="en-US" sz="2800" dirty="0" smtClean="0">
                <a:solidFill>
                  <a:srgbClr val="005586"/>
                </a:solidFill>
              </a:rPr>
              <a:t>actions were </a:t>
            </a:r>
            <a:r>
              <a:rPr lang="en-GB" altLang="en-US" sz="2800" dirty="0">
                <a:solidFill>
                  <a:srgbClr val="005586"/>
                </a:solidFill>
              </a:rPr>
              <a:t>taken?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/>
              <a:t>What rational explanation was given?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What unconscious emotional factors might have contributed that weren’t acknowledged?</a:t>
            </a:r>
          </a:p>
        </p:txBody>
      </p:sp>
      <p:sp>
        <p:nvSpPr>
          <p:cNvPr id="9" name="Oval 8"/>
          <p:cNvSpPr/>
          <p:nvPr/>
        </p:nvSpPr>
        <p:spPr>
          <a:xfrm>
            <a:off x="-221094" y="-211966"/>
            <a:ext cx="857806" cy="857806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759701" y="5608638"/>
            <a:ext cx="2141537" cy="2141537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2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71600" y="476672"/>
            <a:ext cx="7437437" cy="720179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spc="-200" dirty="0" smtClean="0">
                <a:solidFill>
                  <a:srgbClr val="005586"/>
                </a:solidFill>
              </a:rPr>
              <a:t>Comparing EMOTIONAL PROCESS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54150" y="1196851"/>
            <a:ext cx="6912495" cy="45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800" dirty="0"/>
              <a:t>In a small group, compare your stories of occasions when unconscious emotional process may have influenced action in a </a:t>
            </a:r>
            <a:r>
              <a:rPr lang="en-GB" altLang="en-US" sz="2800" dirty="0" smtClean="0"/>
              <a:t>church or group </a:t>
            </a:r>
            <a:r>
              <a:rPr lang="en-GB" altLang="en-US" sz="2800" dirty="0"/>
              <a:t>setting: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>
                <a:solidFill>
                  <a:srgbClr val="005586"/>
                </a:solidFill>
              </a:rPr>
              <a:t>What </a:t>
            </a:r>
            <a:r>
              <a:rPr lang="en-GB" altLang="en-US" sz="2800" dirty="0" smtClean="0">
                <a:solidFill>
                  <a:srgbClr val="005586"/>
                </a:solidFill>
              </a:rPr>
              <a:t>actions were </a:t>
            </a:r>
            <a:r>
              <a:rPr lang="en-GB" altLang="en-US" sz="2800" dirty="0">
                <a:solidFill>
                  <a:srgbClr val="005586"/>
                </a:solidFill>
              </a:rPr>
              <a:t>taken?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dirty="0"/>
              <a:t>What rational explanation was given?</a:t>
            </a:r>
          </a:p>
          <a:p>
            <a:pPr>
              <a:spcBef>
                <a:spcPts val="600"/>
              </a:spcBef>
              <a:buClr>
                <a:srgbClr val="005586"/>
              </a:buClr>
            </a:pPr>
            <a:r>
              <a:rPr lang="en-GB" altLang="en-US" sz="2800" spc="-100" dirty="0">
                <a:solidFill>
                  <a:srgbClr val="005586"/>
                </a:solidFill>
              </a:rPr>
              <a:t>What unconscious emotional factors might have contributed that </a:t>
            </a:r>
            <a:r>
              <a:rPr lang="en-GB" altLang="en-US" sz="2800" spc="-100" dirty="0" smtClean="0">
                <a:solidFill>
                  <a:srgbClr val="005586"/>
                </a:solidFill>
              </a:rPr>
              <a:t>weren’t acknowledged</a:t>
            </a:r>
            <a:r>
              <a:rPr lang="en-GB" altLang="en-US" sz="2800" spc="-100" dirty="0">
                <a:solidFill>
                  <a:srgbClr val="005586"/>
                </a:solidFill>
              </a:rPr>
              <a:t>?</a:t>
            </a:r>
          </a:p>
          <a:p>
            <a:pPr marL="0" indent="0">
              <a:spcBef>
                <a:spcPts val="1200"/>
              </a:spcBef>
              <a:buClr>
                <a:srgbClr val="005586"/>
              </a:buClr>
              <a:buNone/>
            </a:pPr>
            <a:r>
              <a:rPr lang="en-GB" altLang="en-US" sz="2800" dirty="0" smtClean="0"/>
              <a:t>After </a:t>
            </a:r>
            <a:r>
              <a:rPr lang="en-GB" altLang="en-US" sz="2800" dirty="0"/>
              <a:t>hearing from one another, explore what common threads run through the stories</a:t>
            </a:r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-277688" y="-268560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956376" y="5805313"/>
            <a:ext cx="1944862" cy="1944862"/>
          </a:xfrm>
          <a:prstGeom prst="ellipse">
            <a:avLst/>
          </a:prstGeom>
          <a:solidFill>
            <a:srgbClr val="DB3B8E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67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Dealing with anxiety and fear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302983"/>
            <a:ext cx="8556588" cy="6234084"/>
          </a:xfrm>
        </p:spPr>
      </p:pic>
    </p:spTree>
    <p:extLst>
      <p:ext uri="{BB962C8B-B14F-4D97-AF65-F5344CB8AC3E}">
        <p14:creationId xmlns:p14="http://schemas.microsoft.com/office/powerpoint/2010/main" val="251159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827584" y="404664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TYPICAL FORMS OF </a:t>
            </a:r>
            <a:br>
              <a:rPr lang="en-GB" altLang="en-US" sz="4000" cap="all" dirty="0" smtClean="0">
                <a:solidFill>
                  <a:srgbClr val="005586"/>
                </a:solidFill>
              </a:rPr>
            </a:br>
            <a:r>
              <a:rPr lang="en-GB" altLang="en-US" sz="4000" cap="all" dirty="0" smtClean="0">
                <a:solidFill>
                  <a:srgbClr val="005586"/>
                </a:solidFill>
              </a:rPr>
              <a:t>REACTIVE BEHAVIOR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320182" y="2651321"/>
            <a:ext cx="2619970" cy="3513983"/>
            <a:chOff x="3312294" y="2838620"/>
            <a:chExt cx="2619970" cy="3513983"/>
          </a:xfrm>
        </p:grpSpPr>
        <p:pic>
          <p:nvPicPr>
            <p:cNvPr id="14" name="Picture 13" descr="http://www.people-communicating.com/images/hand-gesture-stop.gif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75"/>
            <a:stretch/>
          </p:blipFill>
          <p:spPr bwMode="auto">
            <a:xfrm>
              <a:off x="3312294" y="2838620"/>
              <a:ext cx="2619970" cy="2810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3312294" y="5658228"/>
              <a:ext cx="2619970" cy="69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en-GB" sz="3600" dirty="0">
                  <a:latin typeface="+mn-lt"/>
                </a:rPr>
                <a:t>Defend</a:t>
              </a:r>
              <a:endParaRPr lang="en-GB" sz="4000" dirty="0">
                <a:latin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9966" y="2204864"/>
            <a:ext cx="2627858" cy="3647054"/>
            <a:chOff x="359966" y="2420888"/>
            <a:chExt cx="2627858" cy="3647054"/>
          </a:xfrm>
        </p:grpSpPr>
        <p:pic>
          <p:nvPicPr>
            <p:cNvPr id="12" name="Picture 11" descr="http://peoplesbike.com/wp-content/uploads/2009/10/pointing-finger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67" r="18459"/>
            <a:stretch>
              <a:fillRect/>
            </a:stretch>
          </p:blipFill>
          <p:spPr bwMode="auto">
            <a:xfrm>
              <a:off x="359966" y="2420888"/>
              <a:ext cx="2627858" cy="28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359966" y="5231636"/>
              <a:ext cx="2627858" cy="836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en-GB" sz="3600" dirty="0" smtClean="0">
                  <a:latin typeface="+mn-lt"/>
                </a:rPr>
                <a:t>Attack</a:t>
              </a:r>
              <a:endParaRPr lang="en-GB" sz="4000" dirty="0" smtClean="0">
                <a:latin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137595" y="3310069"/>
            <a:ext cx="2610869" cy="3215275"/>
            <a:chOff x="6075979" y="2961752"/>
            <a:chExt cx="2610869" cy="321527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5979" y="2961752"/>
              <a:ext cx="2610869" cy="2512610"/>
            </a:xfrm>
            <a:prstGeom prst="rect">
              <a:avLst/>
            </a:prstGeom>
          </p:spPr>
        </p:pic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6075979" y="5474362"/>
              <a:ext cx="2610821" cy="702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en-GB" sz="3600" dirty="0">
                  <a:latin typeface="+mn-lt"/>
                </a:rPr>
                <a:t>Withdraw</a:t>
              </a:r>
              <a:endParaRPr lang="en-GB" sz="40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3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6424"/>
            <a:ext cx="8136904" cy="621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100BE57-8A18-40F2-8652-FE1093E38C5E}"/>
</file>

<file path=customXml/itemProps2.xml><?xml version="1.0" encoding="utf-8"?>
<ds:datastoreItem xmlns:ds="http://schemas.openxmlformats.org/officeDocument/2006/customXml" ds:itemID="{309B9BC1-485F-408C-9EE6-559C1F142823}"/>
</file>

<file path=customXml/itemProps3.xml><?xml version="1.0" encoding="utf-8"?>
<ds:datastoreItem xmlns:ds="http://schemas.openxmlformats.org/officeDocument/2006/customXml" ds:itemID="{B688E056-B20E-4875-8515-4CEBC8E2653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14990</TotalTime>
  <Words>498</Words>
  <Application>Microsoft Office PowerPoint</Application>
  <PresentationFormat>On-screen Show (4:3)</PresentationFormat>
  <Paragraphs>53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Dealing with anxiety and fear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260</cp:revision>
  <dcterms:created xsi:type="dcterms:W3CDTF">2005-10-02T22:51:39Z</dcterms:created>
  <dcterms:modified xsi:type="dcterms:W3CDTF">2016-07-29T11:42:34Z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