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5"/>
  </p:notesMasterIdLst>
  <p:handoutMasterIdLst>
    <p:handoutMasterId r:id="rId16"/>
  </p:handoutMasterIdLst>
  <p:sldIdLst>
    <p:sldId id="373" r:id="rId2"/>
    <p:sldId id="402" r:id="rId3"/>
    <p:sldId id="389" r:id="rId4"/>
    <p:sldId id="392" r:id="rId5"/>
    <p:sldId id="394" r:id="rId6"/>
    <p:sldId id="395" r:id="rId7"/>
    <p:sldId id="396" r:id="rId8"/>
    <p:sldId id="398" r:id="rId9"/>
    <p:sldId id="399" r:id="rId10"/>
    <p:sldId id="400" r:id="rId11"/>
    <p:sldId id="401" r:id="rId12"/>
    <p:sldId id="381" r:id="rId13"/>
    <p:sldId id="403" r:id="rId1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600"/>
    <a:srgbClr val="89BD24"/>
    <a:srgbClr val="005586"/>
    <a:srgbClr val="FFFF00"/>
    <a:srgbClr val="FFFF99"/>
    <a:srgbClr val="00FFFF"/>
    <a:srgbClr val="00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437" autoAdjust="0"/>
    <p:restoredTop sz="84397" autoAdjust="0"/>
  </p:normalViewPr>
  <p:slideViewPr>
    <p:cSldViewPr>
      <p:cViewPr>
        <p:scale>
          <a:sx n="60" d="100"/>
          <a:sy n="60" d="100"/>
        </p:scale>
        <p:origin x="-1644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95AB3-BAFF-4978-9C82-C1AC415922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33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j-lt"/>
              </a:rPr>
              <a:t>Changing how we handle conflict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919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upload.wikimedia.org/wikipedia/commons/3/35/Takato_Dam_disch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9159"/>
            <a:ext cx="8344259" cy="625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51520" y="116632"/>
            <a:ext cx="2808312" cy="2808312"/>
            <a:chOff x="3563888" y="-243408"/>
            <a:chExt cx="2808312" cy="280831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3563888" y="-243408"/>
              <a:ext cx="2808312" cy="2808312"/>
            </a:xfrm>
            <a:prstGeom prst="ellipse">
              <a:avLst/>
            </a:prstGeom>
            <a:solidFill>
              <a:srgbClr val="F0B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 b="1" cap="all" dirty="0">
                <a:solidFill>
                  <a:srgbClr val="005586"/>
                </a:solidFill>
                <a:latin typeface="+mj-lt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563888" y="683695"/>
              <a:ext cx="280831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800" cap="all" dirty="0">
                  <a:solidFill>
                    <a:srgbClr val="005586"/>
                  </a:solidFill>
                  <a:latin typeface="+mj-lt"/>
                </a:rPr>
                <a:t>Conflict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800" cap="all" dirty="0">
                  <a:solidFill>
                    <a:srgbClr val="005586"/>
                  </a:solidFill>
                  <a:latin typeface="+mj-lt"/>
                </a:rPr>
                <a:t>management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604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3"/>
          <a:stretch/>
        </p:blipFill>
        <p:spPr>
          <a:xfrm>
            <a:off x="365768" y="388897"/>
            <a:ext cx="8398462" cy="610859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825464" y="609987"/>
            <a:ext cx="2808312" cy="2808312"/>
            <a:chOff x="3563888" y="-243408"/>
            <a:chExt cx="2808312" cy="280831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3563888" y="-243408"/>
              <a:ext cx="2808312" cy="2808312"/>
            </a:xfrm>
            <a:prstGeom prst="ellipse">
              <a:avLst/>
            </a:prstGeom>
            <a:solidFill>
              <a:srgbClr val="F0B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 b="1" cap="all" dirty="0">
                <a:solidFill>
                  <a:srgbClr val="005586"/>
                </a:solidFill>
                <a:latin typeface="+mj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563888" y="705719"/>
              <a:ext cx="280831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500" cap="all" dirty="0">
                  <a:solidFill>
                    <a:srgbClr val="005586"/>
                  </a:solidFill>
                  <a:latin typeface="+mj-lt"/>
                </a:rPr>
                <a:t>Conflict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500" cap="all" dirty="0" smtClean="0">
                  <a:solidFill>
                    <a:srgbClr val="005586"/>
                  </a:solidFill>
                  <a:latin typeface="+mj-lt"/>
                </a:rPr>
                <a:t>transformation</a:t>
              </a:r>
              <a:endParaRPr lang="en-GB" sz="2500" cap="all" dirty="0">
                <a:solidFill>
                  <a:srgbClr val="005586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17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2" y="346923"/>
            <a:ext cx="4092969" cy="29794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901" y="332656"/>
            <a:ext cx="3997869" cy="29936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3"/>
          <a:stretch/>
        </p:blipFill>
        <p:spPr>
          <a:xfrm>
            <a:off x="2430060" y="3612159"/>
            <a:ext cx="4075566" cy="29643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704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j-lt"/>
              </a:rPr>
              <a:t>Changing how we handle conflict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309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FA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3" name="Picture 9" descr="P:\Leadership\Resources\Growing Bridge Builders\GRIN designs\Assets for CPAS\Sessions pngs\00001-CPAS-Growing-Bridgebuilders_Sessions-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25557" r="8418" b="23724"/>
          <a:stretch/>
        </p:blipFill>
        <p:spPr bwMode="auto">
          <a:xfrm>
            <a:off x="1882552" y="1060025"/>
            <a:ext cx="5793361" cy="509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SESSION 1</a:t>
            </a:r>
            <a:endParaRPr lang="en-GB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cap="all" dirty="0" smtClean="0">
                <a:solidFill>
                  <a:srgbClr val="005586"/>
                </a:solidFill>
              </a:rPr>
              <a:t>Objectives for session 1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690688"/>
            <a:ext cx="6985000" cy="368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 smtClean="0"/>
              <a:t>To begin to build relationships of deeper trust within the group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 smtClean="0">
                <a:solidFill>
                  <a:srgbClr val="005586"/>
                </a:solidFill>
              </a:rPr>
              <a:t>To introduce a particular way of thinking about conflict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 smtClean="0"/>
              <a:t>To begin to map the territory that we call ‘conflict’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 smtClean="0">
                <a:solidFill>
                  <a:srgbClr val="005586"/>
                </a:solidFill>
              </a:rPr>
              <a:t>To get the group onto the same page in how conflict is being explored</a:t>
            </a:r>
          </a:p>
        </p:txBody>
      </p:sp>
      <p:sp>
        <p:nvSpPr>
          <p:cNvPr id="5" name="Oval 4"/>
          <p:cNvSpPr/>
          <p:nvPr/>
        </p:nvSpPr>
        <p:spPr>
          <a:xfrm>
            <a:off x="-243584" y="-235988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743967" y="5459242"/>
            <a:ext cx="2282825" cy="228282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10008612" y="4927648"/>
            <a:ext cx="249237" cy="25082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-1476672" y="4427586"/>
            <a:ext cx="996950" cy="1000125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9929785" y="2492896"/>
            <a:ext cx="1760281" cy="167479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06971" y="332656"/>
            <a:ext cx="7437437" cy="864096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cap="all" dirty="0" smtClean="0">
                <a:solidFill>
                  <a:srgbClr val="005586"/>
                </a:solidFill>
              </a:rPr>
              <a:t>assumptions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345" y="1653126"/>
            <a:ext cx="2138826" cy="2148374"/>
          </a:xfrm>
          <a:prstGeom prst="ellipse">
            <a:avLst/>
          </a:prstGeom>
          <a:ln w="254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54275"/>
            <a:ext cx="3096344" cy="20344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46" y="4221088"/>
            <a:ext cx="2088025" cy="20787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50679"/>
            <a:ext cx="2160240" cy="215063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8" name="Oval 7"/>
          <p:cNvSpPr/>
          <p:nvPr/>
        </p:nvSpPr>
        <p:spPr>
          <a:xfrm>
            <a:off x="-1044624" y="-581744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 bwMode="auto">
          <a:xfrm>
            <a:off x="9324528" y="5731235"/>
            <a:ext cx="1760281" cy="167479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77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73299" y="476672"/>
            <a:ext cx="7787133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cap="all" dirty="0" smtClean="0">
                <a:solidFill>
                  <a:srgbClr val="005586"/>
                </a:solidFill>
              </a:rPr>
              <a:t>Group working agreement</a:t>
            </a: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9068"/>
            <a:ext cx="1800200" cy="2403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72238"/>
            <a:ext cx="3214508" cy="24201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2" y="1889067"/>
            <a:ext cx="2403359" cy="24033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586728"/>
            <a:ext cx="2164258" cy="21546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653136"/>
            <a:ext cx="1800201" cy="1800201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-1404664" y="-945436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4" name="Oval 13"/>
          <p:cNvSpPr/>
          <p:nvPr/>
        </p:nvSpPr>
        <p:spPr bwMode="auto">
          <a:xfrm>
            <a:off x="9396536" y="5183209"/>
            <a:ext cx="1760281" cy="167479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26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787133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cap="all" dirty="0" smtClean="0">
                <a:solidFill>
                  <a:srgbClr val="005586"/>
                </a:solidFill>
              </a:rPr>
              <a:t>Introducing ourselves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2" y="1690688"/>
            <a:ext cx="6604793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sz="2800" dirty="0" smtClean="0"/>
              <a:t>How would you describe one of your best strengths?</a:t>
            </a:r>
          </a:p>
          <a:p>
            <a:pPr marL="514350" indent="-514350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sz="2800" dirty="0" smtClean="0">
                <a:solidFill>
                  <a:srgbClr val="005586"/>
                </a:solidFill>
              </a:rPr>
              <a:t>What’s one struggle you’ve faced which has marked you?</a:t>
            </a:r>
          </a:p>
          <a:p>
            <a:pPr marL="514350" indent="-514350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sz="2800" dirty="0" smtClean="0"/>
              <a:t>What’s one thing you like to do for fun?</a:t>
            </a:r>
          </a:p>
          <a:p>
            <a:pPr marL="514350" indent="-514350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sz="2800" dirty="0" smtClean="0">
                <a:solidFill>
                  <a:srgbClr val="005586"/>
                </a:solidFill>
              </a:rPr>
              <a:t>What image / picture comes to mind when you think of ‘conflict’?</a:t>
            </a:r>
            <a:endParaRPr lang="en-GB" sz="28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43584" y="-235988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743967" y="5459242"/>
            <a:ext cx="2282825" cy="228282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25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11560" y="548680"/>
            <a:ext cx="7787133" cy="85407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cap="all" dirty="0" smtClean="0">
                <a:solidFill>
                  <a:srgbClr val="005586"/>
                </a:solidFill>
              </a:rPr>
              <a:t>Card sorting task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71600" y="1556792"/>
            <a:ext cx="7078488" cy="43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sz="2600" dirty="0"/>
              <a:t>Organise the cards from highest to lowest in terms of the intensity of the interaction between two </a:t>
            </a:r>
            <a:r>
              <a:rPr lang="en-GB" sz="2600" dirty="0" smtClean="0"/>
              <a:t>people - you have three minutes</a:t>
            </a:r>
            <a:endParaRPr lang="en-GB" sz="2600" dirty="0"/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sz="2600" dirty="0">
                <a:solidFill>
                  <a:srgbClr val="005586"/>
                </a:solidFill>
              </a:rPr>
              <a:t>Up to </a:t>
            </a:r>
            <a:r>
              <a:rPr lang="en-GB" sz="2600" dirty="0" smtClean="0">
                <a:solidFill>
                  <a:srgbClr val="005586"/>
                </a:solidFill>
              </a:rPr>
              <a:t>two items</a:t>
            </a:r>
            <a:r>
              <a:rPr lang="en-GB" sz="2600" dirty="0">
                <a:solidFill>
                  <a:srgbClr val="005586"/>
                </a:solidFill>
              </a:rPr>
              <a:t>, but no more, on the same level, when </a:t>
            </a:r>
            <a:r>
              <a:rPr lang="en-GB" sz="2600" dirty="0" smtClean="0">
                <a:solidFill>
                  <a:srgbClr val="005586"/>
                </a:solidFill>
              </a:rPr>
              <a:t>ranking</a:t>
            </a:r>
            <a:endParaRPr lang="en-GB" sz="2600" dirty="0">
              <a:solidFill>
                <a:srgbClr val="005586"/>
              </a:solidFill>
            </a:endParaRP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sz="2600" dirty="0" smtClean="0"/>
              <a:t>Reach </a:t>
            </a:r>
            <a:r>
              <a:rPr lang="en-GB" sz="2600" dirty="0"/>
              <a:t>some level of agreement </a:t>
            </a:r>
            <a:r>
              <a:rPr lang="en-GB" sz="2600" dirty="0" smtClean="0"/>
              <a:t>on ranking in your group; </a:t>
            </a:r>
            <a:r>
              <a:rPr lang="en-GB" sz="2600" dirty="0"/>
              <a:t>you don’t have to be equally </a:t>
            </a:r>
            <a:r>
              <a:rPr lang="en-GB" sz="2600" dirty="0" smtClean="0"/>
              <a:t>happy</a:t>
            </a:r>
            <a:endParaRPr lang="en-GB" sz="2600" dirty="0"/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sz="2600" dirty="0">
                <a:solidFill>
                  <a:srgbClr val="005586"/>
                </a:solidFill>
              </a:rPr>
              <a:t>Then: see if they fall into two categories:</a:t>
            </a:r>
          </a:p>
          <a:p>
            <a:pPr lvl="1">
              <a:buClr>
                <a:srgbClr val="005586"/>
              </a:buClr>
            </a:pPr>
            <a:r>
              <a:rPr lang="en-GB" sz="2600" dirty="0">
                <a:solidFill>
                  <a:srgbClr val="005586"/>
                </a:solidFill>
              </a:rPr>
              <a:t>One obviously </a:t>
            </a:r>
            <a:r>
              <a:rPr lang="en-GB" sz="2600" dirty="0" smtClean="0">
                <a:solidFill>
                  <a:srgbClr val="005586"/>
                </a:solidFill>
              </a:rPr>
              <a:t>negative</a:t>
            </a:r>
            <a:endParaRPr lang="en-GB" sz="2600" dirty="0">
              <a:solidFill>
                <a:srgbClr val="005586"/>
              </a:solidFill>
            </a:endParaRPr>
          </a:p>
          <a:p>
            <a:pPr lvl="1">
              <a:buClr>
                <a:srgbClr val="005586"/>
              </a:buClr>
            </a:pPr>
            <a:r>
              <a:rPr lang="en-GB" sz="2600" dirty="0">
                <a:solidFill>
                  <a:srgbClr val="005586"/>
                </a:solidFill>
              </a:rPr>
              <a:t>One </a:t>
            </a:r>
            <a:r>
              <a:rPr lang="en-GB" sz="2600" dirty="0" smtClean="0">
                <a:solidFill>
                  <a:srgbClr val="005586"/>
                </a:solidFill>
              </a:rPr>
              <a:t>ambiguous </a:t>
            </a:r>
            <a:r>
              <a:rPr lang="en-GB" sz="2600" dirty="0">
                <a:solidFill>
                  <a:srgbClr val="005586"/>
                </a:solidFill>
              </a:rPr>
              <a:t>(positive or </a:t>
            </a:r>
            <a:r>
              <a:rPr lang="en-GB" sz="2600" dirty="0" smtClean="0">
                <a:solidFill>
                  <a:srgbClr val="005586"/>
                </a:solidFill>
              </a:rPr>
              <a:t>negative)</a:t>
            </a:r>
            <a:endParaRPr lang="en-GB" sz="2600" dirty="0">
              <a:solidFill>
                <a:srgbClr val="005586"/>
              </a:solidFill>
            </a:endParaRPr>
          </a:p>
          <a:p>
            <a:pPr marL="457200" lvl="1" indent="0">
              <a:buClr>
                <a:srgbClr val="005586"/>
              </a:buClr>
              <a:buNone/>
            </a:pPr>
            <a:endParaRPr lang="en-GB" sz="2400" dirty="0"/>
          </a:p>
        </p:txBody>
      </p:sp>
      <p:sp>
        <p:nvSpPr>
          <p:cNvPr id="9" name="Oval 8"/>
          <p:cNvSpPr/>
          <p:nvPr/>
        </p:nvSpPr>
        <p:spPr>
          <a:xfrm>
            <a:off x="-252536" y="-221704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956327" y="5804569"/>
            <a:ext cx="1944911" cy="1944911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37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71600" y="764704"/>
            <a:ext cx="7067550" cy="864195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One definition of ‘conflict’</a:t>
            </a:r>
            <a:endParaRPr lang="en-GB" altLang="en-US" sz="4000" cap="all" dirty="0">
              <a:solidFill>
                <a:srgbClr val="005586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74685" y="1666334"/>
            <a:ext cx="6985000" cy="41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3200" dirty="0"/>
              <a:t>‘Conflict is an expressed struggle between at least </a:t>
            </a:r>
            <a:r>
              <a:rPr lang="en-GB" sz="3200"/>
              <a:t>two </a:t>
            </a:r>
            <a:r>
              <a:rPr lang="en-GB" sz="3200" smtClean="0"/>
              <a:t>interdependent </a:t>
            </a:r>
            <a:r>
              <a:rPr lang="en-GB" sz="3200" dirty="0"/>
              <a:t>parties who perceive incompatible goals, scarce resources, and interference from others in achieving their goals</a:t>
            </a:r>
            <a:r>
              <a:rPr lang="en-GB" sz="3200" dirty="0" smtClean="0"/>
              <a:t>.’</a:t>
            </a:r>
            <a:endParaRPr lang="en-GB" sz="2800" dirty="0"/>
          </a:p>
          <a:p>
            <a:pPr marL="0" indent="0">
              <a:buClr>
                <a:srgbClr val="005586"/>
              </a:buClr>
              <a:buNone/>
            </a:pPr>
            <a:endParaRPr lang="en-GB" sz="2000" dirty="0" smtClean="0"/>
          </a:p>
          <a:p>
            <a:pPr marL="0" indent="0">
              <a:buClr>
                <a:srgbClr val="005586"/>
              </a:buClr>
              <a:buNone/>
            </a:pPr>
            <a:r>
              <a:rPr lang="en-GB" sz="2000" dirty="0">
                <a:solidFill>
                  <a:srgbClr val="005586"/>
                </a:solidFill>
              </a:rPr>
              <a:t>Interpersonal Conflict</a:t>
            </a:r>
            <a:endParaRPr lang="en-GB" sz="2000" dirty="0" smtClean="0"/>
          </a:p>
          <a:p>
            <a:pPr marL="0" indent="0">
              <a:buClr>
                <a:srgbClr val="005586"/>
              </a:buClr>
              <a:buNone/>
            </a:pPr>
            <a:r>
              <a:rPr lang="en-GB" sz="2000" dirty="0" smtClean="0">
                <a:solidFill>
                  <a:srgbClr val="005586"/>
                </a:solidFill>
              </a:rPr>
              <a:t>William </a:t>
            </a:r>
            <a:r>
              <a:rPr lang="en-GB" sz="2000" dirty="0">
                <a:solidFill>
                  <a:srgbClr val="005586"/>
                </a:solidFill>
              </a:rPr>
              <a:t>Wilmot </a:t>
            </a:r>
            <a:r>
              <a:rPr lang="en-GB" sz="2000" dirty="0" smtClean="0">
                <a:solidFill>
                  <a:srgbClr val="005586"/>
                </a:solidFill>
              </a:rPr>
              <a:t>and </a:t>
            </a:r>
            <a:r>
              <a:rPr lang="en-GB" sz="2000" dirty="0">
                <a:solidFill>
                  <a:srgbClr val="005586"/>
                </a:solidFill>
              </a:rPr>
              <a:t>Joyce </a:t>
            </a:r>
            <a:r>
              <a:rPr lang="en-GB" sz="2000" dirty="0" err="1" smtClean="0">
                <a:solidFill>
                  <a:srgbClr val="005586"/>
                </a:solidFill>
              </a:rPr>
              <a:t>Hocker</a:t>
            </a:r>
            <a:r>
              <a:rPr lang="en-GB" sz="2000" dirty="0">
                <a:solidFill>
                  <a:srgbClr val="005586"/>
                </a:solidFill>
              </a:rPr>
              <a:t> </a:t>
            </a:r>
            <a:r>
              <a:rPr lang="en-GB" sz="2000" dirty="0" smtClean="0">
                <a:solidFill>
                  <a:srgbClr val="005586"/>
                </a:solidFill>
              </a:rPr>
              <a:t>(McGraw-Hill</a:t>
            </a:r>
            <a:r>
              <a:rPr lang="en-GB" sz="2000" dirty="0">
                <a:solidFill>
                  <a:srgbClr val="005586"/>
                </a:solidFill>
              </a:rPr>
              <a:t>, </a:t>
            </a:r>
            <a:r>
              <a:rPr lang="en-GB" sz="2000" dirty="0" smtClean="0">
                <a:solidFill>
                  <a:srgbClr val="005586"/>
                </a:solidFill>
              </a:rPr>
              <a:t>1998)</a:t>
            </a:r>
            <a:endParaRPr lang="en-GB" sz="2000" dirty="0">
              <a:solidFill>
                <a:srgbClr val="005586"/>
              </a:solidFill>
            </a:endParaRPr>
          </a:p>
          <a:p>
            <a:pPr marL="0" indent="0">
              <a:buClr>
                <a:srgbClr val="005586"/>
              </a:buClr>
              <a:buNone/>
            </a:pPr>
            <a:endParaRPr lang="en-GB" sz="2800" dirty="0"/>
          </a:p>
        </p:txBody>
      </p:sp>
      <p:sp>
        <p:nvSpPr>
          <p:cNvPr id="11" name="Oval 10"/>
          <p:cNvSpPr/>
          <p:nvPr/>
        </p:nvSpPr>
        <p:spPr>
          <a:xfrm>
            <a:off x="-252536" y="-221704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27" y="5804569"/>
            <a:ext cx="1944911" cy="1944911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03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6" y="292180"/>
            <a:ext cx="8599260" cy="6264696"/>
          </a:xfrm>
        </p:spPr>
      </p:pic>
      <p:sp>
        <p:nvSpPr>
          <p:cNvPr id="6" name="Oval 5"/>
          <p:cNvSpPr>
            <a:spLocks noChangeAspect="1"/>
          </p:cNvSpPr>
          <p:nvPr/>
        </p:nvSpPr>
        <p:spPr>
          <a:xfrm>
            <a:off x="3707904" y="548680"/>
            <a:ext cx="2808312" cy="2808312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cap="all" dirty="0" smtClean="0">
                <a:solidFill>
                  <a:srgbClr val="005586"/>
                </a:solidFill>
                <a:latin typeface="+mj-lt"/>
              </a:rPr>
              <a:t>Conflict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cap="all" dirty="0" smtClean="0">
                <a:solidFill>
                  <a:srgbClr val="005586"/>
                </a:solidFill>
                <a:latin typeface="+mj-lt"/>
              </a:rPr>
              <a:t>resolution</a:t>
            </a:r>
            <a:endParaRPr lang="en-GB" sz="2800" cap="all" dirty="0">
              <a:solidFill>
                <a:srgbClr val="00558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027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F98E8D8-499C-4966-B1B4-A34777DF7BFB}"/>
</file>

<file path=customXml/itemProps2.xml><?xml version="1.0" encoding="utf-8"?>
<ds:datastoreItem xmlns:ds="http://schemas.openxmlformats.org/officeDocument/2006/customXml" ds:itemID="{C215AB5B-955E-424B-9C44-E84309F9174E}"/>
</file>

<file path=customXml/itemProps3.xml><?xml version="1.0" encoding="utf-8"?>
<ds:datastoreItem xmlns:ds="http://schemas.openxmlformats.org/officeDocument/2006/customXml" ds:itemID="{1EA2C13C-BCE8-4953-9928-E8C0B894C62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14893</TotalTime>
  <Words>248</Words>
  <Application>Microsoft Office PowerPoint</Application>
  <PresentationFormat>On-screen Show (4:3)</PresentationFormat>
  <Paragraphs>36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Di Archer</cp:lastModifiedBy>
  <cp:revision>248</cp:revision>
  <dcterms:created xsi:type="dcterms:W3CDTF">2005-10-02T22:51:39Z</dcterms:created>
  <dcterms:modified xsi:type="dcterms:W3CDTF">2016-08-19T16:17:08Z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