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20"/>
  </p:notesMasterIdLst>
  <p:handoutMasterIdLst>
    <p:handoutMasterId r:id="rId21"/>
  </p:handoutMasterIdLst>
  <p:sldIdLst>
    <p:sldId id="423" r:id="rId2"/>
    <p:sldId id="389" r:id="rId3"/>
    <p:sldId id="395" r:id="rId4"/>
    <p:sldId id="409" r:id="rId5"/>
    <p:sldId id="411" r:id="rId6"/>
    <p:sldId id="410" r:id="rId7"/>
    <p:sldId id="393" r:id="rId8"/>
    <p:sldId id="412" r:id="rId9"/>
    <p:sldId id="421" r:id="rId10"/>
    <p:sldId id="413" r:id="rId11"/>
    <p:sldId id="414" r:id="rId12"/>
    <p:sldId id="415" r:id="rId13"/>
    <p:sldId id="416" r:id="rId14"/>
    <p:sldId id="417" r:id="rId15"/>
    <p:sldId id="418" r:id="rId16"/>
    <p:sldId id="419" r:id="rId17"/>
    <p:sldId id="420" r:id="rId18"/>
    <p:sldId id="424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86"/>
    <a:srgbClr val="008DD1"/>
    <a:srgbClr val="F36C23"/>
    <a:srgbClr val="7D0049"/>
    <a:srgbClr val="008C99"/>
    <a:srgbClr val="F6B11F"/>
    <a:srgbClr val="FFFF00"/>
    <a:srgbClr val="FFFF99"/>
    <a:srgbClr val="00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437" autoAdjust="0"/>
    <p:restoredTop sz="84397" autoAdjust="0"/>
  </p:normalViewPr>
  <p:slideViewPr>
    <p:cSldViewPr>
      <p:cViewPr varScale="1">
        <p:scale>
          <a:sx n="74" d="100"/>
          <a:sy n="74" d="100"/>
        </p:scale>
        <p:origin x="-5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008D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P:\Leadership\Resources\Growing Bridge Builders\GRIN designs\Assets for CPAS\Sessions pngs\00001-CPAS-Growing-Bridgebuilders_Sessions-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14396" r="14042" b="14224"/>
          <a:stretch/>
        </p:blipFill>
        <p:spPr bwMode="auto">
          <a:xfrm>
            <a:off x="2721748" y="721036"/>
            <a:ext cx="3700504" cy="541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SESSION 4</a:t>
            </a:r>
            <a:endParaRPr lang="en-GB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05881" y="764704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12107" y="1556891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3200" dirty="0" smtClean="0"/>
              <a:t>Make a list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28379"/>
            <a:ext cx="4024957" cy="4024957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5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99592" y="692696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99592" y="1484883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2"/>
            </a:pPr>
            <a:r>
              <a:rPr lang="en-GB" altLang="en-US" sz="3200" dirty="0"/>
              <a:t>Reframe positions as concerns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08" y="2364166"/>
            <a:ext cx="4867532" cy="4092701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90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764704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33810" y="1556891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3"/>
            </a:pPr>
            <a:r>
              <a:rPr lang="en-GB" altLang="en-US" sz="3200" dirty="0"/>
              <a:t>Fish for more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65" y="2060848"/>
            <a:ext cx="4176464" cy="4396279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46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692696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33810" y="1484883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4"/>
            </a:pPr>
            <a:r>
              <a:rPr lang="en-GB" altLang="en-US" sz="3200" dirty="0"/>
              <a:t>Explore why it’s unacceptable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560920"/>
            <a:ext cx="3987955" cy="252844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60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99592" y="692696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05818" y="1484883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5"/>
            </a:pPr>
            <a:r>
              <a:rPr lang="en-GB" altLang="en-US" sz="3200" dirty="0"/>
              <a:t>Highlight shared concerns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552700"/>
            <a:ext cx="5400600" cy="3626680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71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55576" y="764704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77279" y="1484883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6"/>
            </a:pPr>
            <a:r>
              <a:rPr lang="en-GB" altLang="en-US" sz="3200" dirty="0"/>
              <a:t>Invite new ideas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7" r="12330"/>
          <a:stretch/>
        </p:blipFill>
        <p:spPr>
          <a:xfrm>
            <a:off x="2699792" y="2492896"/>
            <a:ext cx="3696237" cy="3602043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10" name="Oval 9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08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35572" y="692696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27584" y="1484784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7"/>
            </a:pPr>
            <a:r>
              <a:rPr lang="en-GB" altLang="en-US" sz="3200" dirty="0"/>
              <a:t>Explore change options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68134"/>
            <a:ext cx="5459649" cy="3633149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11" name="Oval 10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28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692696"/>
            <a:ext cx="779856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50" dirty="0" smtClean="0">
                <a:solidFill>
                  <a:srgbClr val="005586"/>
                </a:solidFill>
              </a:rPr>
              <a:t>Exploring underlying concerns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33810" y="1484883"/>
            <a:ext cx="721677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3200" dirty="0" smtClean="0">
                <a:solidFill>
                  <a:prstClr val="black"/>
                </a:solidFill>
              </a:rPr>
              <a:t>Make a list</a:t>
            </a:r>
          </a:p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3200" dirty="0" smtClean="0">
                <a:solidFill>
                  <a:srgbClr val="005586"/>
                </a:solidFill>
              </a:rPr>
              <a:t>Reframe positions as concerns</a:t>
            </a:r>
          </a:p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3200" dirty="0" smtClean="0">
                <a:solidFill>
                  <a:prstClr val="black"/>
                </a:solidFill>
              </a:rPr>
              <a:t>Fish for more</a:t>
            </a:r>
          </a:p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3200" dirty="0" smtClean="0">
                <a:solidFill>
                  <a:srgbClr val="005586"/>
                </a:solidFill>
              </a:rPr>
              <a:t>Explore why it’s unacceptable</a:t>
            </a:r>
          </a:p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5"/>
            </a:pPr>
            <a:r>
              <a:rPr lang="en-GB" altLang="en-US" sz="3200" dirty="0">
                <a:solidFill>
                  <a:prstClr val="black"/>
                </a:solidFill>
              </a:rPr>
              <a:t>Highlight shared concerns</a:t>
            </a:r>
          </a:p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5"/>
            </a:pPr>
            <a:r>
              <a:rPr lang="en-GB" altLang="en-US" sz="3200" dirty="0">
                <a:solidFill>
                  <a:srgbClr val="005586"/>
                </a:solidFill>
              </a:rPr>
              <a:t>Invite new ideas</a:t>
            </a:r>
          </a:p>
          <a:p>
            <a:pPr marL="531813" indent="-531813">
              <a:spcBef>
                <a:spcPts val="1200"/>
              </a:spcBef>
              <a:buClr>
                <a:srgbClr val="005586"/>
              </a:buClr>
              <a:buFont typeface="+mj-lt"/>
              <a:buAutoNum type="arabicPeriod" startAt="5"/>
            </a:pPr>
            <a:r>
              <a:rPr lang="en-GB" altLang="en-US" sz="3200" dirty="0">
                <a:solidFill>
                  <a:prstClr val="black"/>
                </a:solidFill>
              </a:rPr>
              <a:t>Explore change </a:t>
            </a:r>
            <a:r>
              <a:rPr lang="en-GB" altLang="en-US" sz="3200" dirty="0" smtClean="0">
                <a:solidFill>
                  <a:prstClr val="black"/>
                </a:solidFill>
              </a:rPr>
              <a:t>options</a:t>
            </a:r>
            <a:endParaRPr lang="en-GB" altLang="en-US" sz="3200" dirty="0">
              <a:solidFill>
                <a:prstClr val="black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04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+mj-lt"/>
              </a:rPr>
              <a:t>Changing how we handle conflict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918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115616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Objectives for session 4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93912" y="1690688"/>
            <a:ext cx="7366520" cy="441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3000" spc="-30" dirty="0"/>
              <a:t>To understand the role of </a:t>
            </a:r>
            <a:r>
              <a:rPr lang="en-GB" altLang="en-US" sz="3000" spc="-30" dirty="0">
                <a:latin typeface="+mj-lt"/>
              </a:rPr>
              <a:t>negotiation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000" spc="-30" dirty="0">
                <a:solidFill>
                  <a:srgbClr val="005586"/>
                </a:solidFill>
              </a:rPr>
              <a:t>To recognise the need to explore </a:t>
            </a:r>
            <a:r>
              <a:rPr lang="en-GB" altLang="en-US" sz="3000" spc="-30" dirty="0">
                <a:solidFill>
                  <a:srgbClr val="005586"/>
                </a:solidFill>
                <a:latin typeface="+mj-lt"/>
              </a:rPr>
              <a:t>underlying concerns</a:t>
            </a:r>
            <a:r>
              <a:rPr lang="en-GB" altLang="en-US" sz="3000" spc="-30" dirty="0">
                <a:solidFill>
                  <a:srgbClr val="005586"/>
                </a:solidFill>
              </a:rPr>
              <a:t> for getting unstuck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000" spc="-30" dirty="0"/>
              <a:t>To develop </a:t>
            </a:r>
            <a:r>
              <a:rPr lang="en-GB" altLang="en-US" sz="3000" spc="-30" dirty="0" smtClean="0"/>
              <a:t>skills </a:t>
            </a:r>
            <a:r>
              <a:rPr lang="en-GB" altLang="en-US" sz="3000" spc="-30" dirty="0"/>
              <a:t>in </a:t>
            </a:r>
            <a:r>
              <a:rPr lang="en-GB" altLang="en-US" sz="3000" spc="-30" dirty="0" smtClean="0"/>
              <a:t>breaking an </a:t>
            </a:r>
            <a:r>
              <a:rPr lang="en-GB" altLang="en-US" sz="3000" spc="-30" dirty="0" smtClean="0">
                <a:latin typeface="+mj-lt"/>
              </a:rPr>
              <a:t>impasse</a:t>
            </a:r>
            <a:endParaRPr lang="en-GB" altLang="en-US" sz="3000" spc="-30" dirty="0">
              <a:latin typeface="+mj-lt"/>
            </a:endParaRP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000" spc="-30" dirty="0">
                <a:solidFill>
                  <a:srgbClr val="005586"/>
                </a:solidFill>
              </a:rPr>
              <a:t>To reflect on the possible impact of using a ‘</a:t>
            </a:r>
            <a:r>
              <a:rPr lang="en-GB" altLang="en-US" sz="3000" spc="-30" dirty="0">
                <a:solidFill>
                  <a:srgbClr val="005586"/>
                </a:solidFill>
                <a:latin typeface="+mj-lt"/>
              </a:rPr>
              <a:t>principled negotiation</a:t>
            </a:r>
            <a:r>
              <a:rPr lang="en-GB" altLang="en-US" sz="3000" spc="-30" dirty="0">
                <a:solidFill>
                  <a:srgbClr val="005586"/>
                </a:solidFill>
              </a:rPr>
              <a:t>’ approach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3000" spc="-30" dirty="0"/>
              <a:t>To touch on </a:t>
            </a:r>
            <a:r>
              <a:rPr lang="en-GB" altLang="en-US" sz="3000" spc="-30" dirty="0">
                <a:latin typeface="+mj-lt"/>
              </a:rPr>
              <a:t>conflict escalation</a:t>
            </a:r>
            <a:r>
              <a:rPr lang="en-GB" altLang="en-US" sz="3000" spc="-30" dirty="0"/>
              <a:t>, recognising the limits of principled negotiation</a:t>
            </a:r>
          </a:p>
        </p:txBody>
      </p:sp>
      <p:sp>
        <p:nvSpPr>
          <p:cNvPr id="5" name="Oval 4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115616" y="692696"/>
            <a:ext cx="584291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Positions and</a:t>
            </a:r>
          </a:p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underlying concerns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97669" y="2132955"/>
            <a:ext cx="6513885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5586"/>
              </a:buClr>
            </a:pPr>
            <a:r>
              <a:rPr lang="en-GB" sz="3200" dirty="0"/>
              <a:t>A </a:t>
            </a:r>
            <a:r>
              <a:rPr lang="en-GB" sz="3200" dirty="0">
                <a:solidFill>
                  <a:srgbClr val="005586"/>
                </a:solidFill>
                <a:latin typeface="+mj-lt"/>
              </a:rPr>
              <a:t>position</a:t>
            </a:r>
            <a:r>
              <a:rPr lang="en-GB" sz="3200" dirty="0">
                <a:solidFill>
                  <a:srgbClr val="005586"/>
                </a:solidFill>
              </a:rPr>
              <a:t> </a:t>
            </a:r>
            <a:r>
              <a:rPr lang="en-GB" sz="3200" dirty="0"/>
              <a:t>= a </a:t>
            </a:r>
            <a:r>
              <a:rPr lang="en-GB" sz="3200" dirty="0" smtClean="0"/>
              <a:t>person’s </a:t>
            </a:r>
            <a:r>
              <a:rPr lang="en-GB" sz="3200" dirty="0">
                <a:latin typeface="+mj-lt"/>
              </a:rPr>
              <a:t>solution</a:t>
            </a:r>
            <a:r>
              <a:rPr lang="en-GB" sz="3200" dirty="0"/>
              <a:t> to an issue, </a:t>
            </a:r>
            <a:r>
              <a:rPr lang="en-GB" sz="3200" dirty="0">
                <a:latin typeface="+mj-lt"/>
              </a:rPr>
              <a:t>what</a:t>
            </a:r>
            <a:r>
              <a:rPr lang="en-GB" sz="3200" dirty="0"/>
              <a:t> they say they want to happen</a:t>
            </a: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sz="3200" dirty="0"/>
              <a:t>An </a:t>
            </a:r>
            <a:r>
              <a:rPr lang="en-GB" sz="3200" dirty="0">
                <a:solidFill>
                  <a:srgbClr val="005586"/>
                </a:solidFill>
                <a:latin typeface="+mj-lt"/>
              </a:rPr>
              <a:t>underlying concern </a:t>
            </a:r>
            <a:r>
              <a:rPr lang="en-GB" sz="3200" dirty="0"/>
              <a:t>= a </a:t>
            </a:r>
            <a:r>
              <a:rPr lang="en-GB" sz="3200" dirty="0">
                <a:latin typeface="+mj-lt"/>
              </a:rPr>
              <a:t>reason</a:t>
            </a:r>
            <a:r>
              <a:rPr lang="en-GB" sz="3200" dirty="0"/>
              <a:t> behind the position, </a:t>
            </a:r>
            <a:r>
              <a:rPr lang="en-GB" sz="3200" dirty="0">
                <a:latin typeface="+mj-lt"/>
              </a:rPr>
              <a:t>why</a:t>
            </a:r>
            <a:r>
              <a:rPr lang="en-GB" sz="3200" dirty="0"/>
              <a:t> they want something to happen</a:t>
            </a:r>
          </a:p>
        </p:txBody>
      </p:sp>
      <p:sp>
        <p:nvSpPr>
          <p:cNvPr id="6" name="Oval 5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25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692696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Debriefing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1546771"/>
            <a:ext cx="6985000" cy="41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3000" spc="-50" dirty="0"/>
              <a:t>How easy was it to identify the </a:t>
            </a:r>
            <a:r>
              <a:rPr lang="en-GB" altLang="en-US" sz="3000" spc="-50" dirty="0">
                <a:latin typeface="+mj-lt"/>
              </a:rPr>
              <a:t>underlying</a:t>
            </a:r>
            <a:r>
              <a:rPr lang="en-GB" altLang="en-US" sz="3000" b="1" spc="-50" dirty="0"/>
              <a:t> </a:t>
            </a:r>
            <a:r>
              <a:rPr lang="en-GB" altLang="en-US" sz="3000" spc="-50" dirty="0">
                <a:latin typeface="+mj-lt"/>
              </a:rPr>
              <a:t>concerns</a:t>
            </a:r>
            <a:r>
              <a:rPr lang="en-GB" altLang="en-US" sz="3000" spc="-50" dirty="0"/>
              <a:t> behind the </a:t>
            </a:r>
            <a:r>
              <a:rPr lang="en-GB" altLang="en-US" sz="3000" spc="-50" dirty="0">
                <a:latin typeface="+mj-lt"/>
              </a:rPr>
              <a:t>positions</a:t>
            </a:r>
            <a:r>
              <a:rPr lang="en-GB" altLang="en-US" sz="3000" spc="-50" dirty="0"/>
              <a:t>? </a:t>
            </a: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3000" spc="-50" dirty="0">
                <a:solidFill>
                  <a:srgbClr val="005586"/>
                </a:solidFill>
              </a:rPr>
              <a:t>How might finding solutions based on </a:t>
            </a:r>
            <a:r>
              <a:rPr lang="en-GB" altLang="en-US" sz="3000" spc="-50" dirty="0">
                <a:solidFill>
                  <a:srgbClr val="005586"/>
                </a:solidFill>
                <a:latin typeface="+mj-lt"/>
              </a:rPr>
              <a:t>addressing the underlying concerns</a:t>
            </a:r>
            <a:r>
              <a:rPr lang="en-GB" altLang="en-US" sz="3000" b="1" spc="-50" dirty="0">
                <a:solidFill>
                  <a:srgbClr val="005586"/>
                </a:solidFill>
              </a:rPr>
              <a:t> </a:t>
            </a:r>
            <a:r>
              <a:rPr lang="en-GB" altLang="en-US" sz="3000" spc="-50" dirty="0">
                <a:solidFill>
                  <a:srgbClr val="005586"/>
                </a:solidFill>
              </a:rPr>
              <a:t>be more productive than </a:t>
            </a:r>
            <a:r>
              <a:rPr lang="en-GB" altLang="en-US" sz="3000" spc="-50" dirty="0">
                <a:solidFill>
                  <a:srgbClr val="005586"/>
                </a:solidFill>
                <a:latin typeface="+mj-lt"/>
              </a:rPr>
              <a:t>focusing on positions</a:t>
            </a:r>
            <a:r>
              <a:rPr lang="en-GB" altLang="en-US" sz="3000" spc="-50" dirty="0">
                <a:solidFill>
                  <a:srgbClr val="005586"/>
                </a:solidFill>
              </a:rPr>
              <a:t>? </a:t>
            </a: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3000" spc="-50" dirty="0"/>
              <a:t>How </a:t>
            </a:r>
            <a:r>
              <a:rPr lang="en-GB" altLang="en-US" sz="3000" spc="-50" dirty="0" smtClean="0"/>
              <a:t>is this </a:t>
            </a:r>
            <a:r>
              <a:rPr lang="en-GB" altLang="en-US" sz="3000" spc="-50" dirty="0"/>
              <a:t>approach </a:t>
            </a:r>
            <a:r>
              <a:rPr lang="en-GB" altLang="en-US" sz="3000" spc="-50" dirty="0" smtClean="0"/>
              <a:t>challenging </a:t>
            </a:r>
            <a:r>
              <a:rPr lang="en-GB" altLang="en-US" sz="3000" spc="-50" dirty="0"/>
              <a:t>to </a:t>
            </a:r>
            <a:r>
              <a:rPr lang="en-GB" altLang="en-US" sz="3000" spc="-50" dirty="0">
                <a:latin typeface="+mj-lt"/>
              </a:rPr>
              <a:t>put</a:t>
            </a:r>
            <a:r>
              <a:rPr lang="en-GB" altLang="en-US" sz="3000" b="1" spc="-50" dirty="0"/>
              <a:t> </a:t>
            </a:r>
            <a:r>
              <a:rPr lang="en-GB" altLang="en-US" sz="3000" spc="-50" dirty="0">
                <a:latin typeface="+mj-lt"/>
              </a:rPr>
              <a:t>into practice</a:t>
            </a:r>
            <a:r>
              <a:rPr lang="en-GB" altLang="en-US" sz="3000" spc="-50" dirty="0"/>
              <a:t>?</a:t>
            </a:r>
          </a:p>
        </p:txBody>
      </p:sp>
      <p:sp>
        <p:nvSpPr>
          <p:cNvPr id="9" name="Oval 8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1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9" y="404664"/>
            <a:ext cx="7704855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  <a:latin typeface="Franklin Gothic Demi" panose="020B0703020102020204" pitchFamily="34" charset="0"/>
              </a:rPr>
              <a:t>Positional</a:t>
            </a:r>
            <a:r>
              <a:rPr lang="en-GB" altLang="en-US" sz="4000" cap="all" dirty="0" smtClean="0">
                <a:solidFill>
                  <a:srgbClr val="005586"/>
                </a:solidFill>
              </a:rPr>
              <a:t> negotiation</a:t>
            </a:r>
          </a:p>
        </p:txBody>
      </p:sp>
      <p:grpSp>
        <p:nvGrpSpPr>
          <p:cNvPr id="13" name="Group 143"/>
          <p:cNvGrpSpPr>
            <a:grpSpLocks/>
          </p:cNvGrpSpPr>
          <p:nvPr/>
        </p:nvGrpSpPr>
        <p:grpSpPr bwMode="auto">
          <a:xfrm>
            <a:off x="1692275" y="2276872"/>
            <a:ext cx="5832475" cy="3170238"/>
            <a:chOff x="1066" y="1796"/>
            <a:chExt cx="3674" cy="1997"/>
          </a:xfrm>
        </p:grpSpPr>
        <p:grpSp>
          <p:nvGrpSpPr>
            <p:cNvPr id="14" name="Group 82"/>
            <p:cNvGrpSpPr>
              <a:grpSpLocks/>
            </p:cNvGrpSpPr>
            <p:nvPr/>
          </p:nvGrpSpPr>
          <p:grpSpPr bwMode="auto">
            <a:xfrm>
              <a:off x="1066" y="1796"/>
              <a:ext cx="3674" cy="1997"/>
              <a:chOff x="1066" y="1796"/>
              <a:chExt cx="3674" cy="1997"/>
            </a:xfrm>
          </p:grpSpPr>
          <p:grpSp>
            <p:nvGrpSpPr>
              <p:cNvPr id="17" name="Group 72"/>
              <p:cNvGrpSpPr>
                <a:grpSpLocks/>
              </p:cNvGrpSpPr>
              <p:nvPr/>
            </p:nvGrpSpPr>
            <p:grpSpPr bwMode="auto">
              <a:xfrm>
                <a:off x="1066" y="1796"/>
                <a:ext cx="3674" cy="1997"/>
                <a:chOff x="1066" y="1796"/>
                <a:chExt cx="3674" cy="1997"/>
              </a:xfrm>
            </p:grpSpPr>
            <p:sp>
              <p:nvSpPr>
                <p:cNvPr id="19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1837" y="2931"/>
                  <a:ext cx="499" cy="22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20" name="Line 54"/>
                <p:cNvSpPr>
                  <a:spLocks noChangeShapeType="1"/>
                </p:cNvSpPr>
                <p:nvPr/>
              </p:nvSpPr>
              <p:spPr bwMode="auto">
                <a:xfrm flipV="1">
                  <a:off x="1829" y="3022"/>
                  <a:ext cx="272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21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1701" y="3022"/>
                  <a:ext cx="363" cy="771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22" name="Rectangle 16"/>
                <p:cNvSpPr>
                  <a:spLocks noChangeArrowheads="1"/>
                </p:cNvSpPr>
                <p:nvPr/>
              </p:nvSpPr>
              <p:spPr bwMode="auto">
                <a:xfrm>
                  <a:off x="4649" y="2523"/>
                  <a:ext cx="91" cy="1270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1066" y="2478"/>
                  <a:ext cx="91" cy="1315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" name="Rectangle 18"/>
                <p:cNvSpPr>
                  <a:spLocks noChangeArrowheads="1"/>
                </p:cNvSpPr>
                <p:nvPr/>
              </p:nvSpPr>
              <p:spPr bwMode="auto">
                <a:xfrm>
                  <a:off x="1156" y="3158"/>
                  <a:ext cx="817" cy="136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Rectangle 19"/>
                <p:cNvSpPr>
                  <a:spLocks noChangeArrowheads="1"/>
                </p:cNvSpPr>
                <p:nvPr/>
              </p:nvSpPr>
              <p:spPr bwMode="auto">
                <a:xfrm>
                  <a:off x="3832" y="3158"/>
                  <a:ext cx="817" cy="136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" name="Rectangle 20"/>
                <p:cNvSpPr>
                  <a:spLocks noChangeArrowheads="1"/>
                </p:cNvSpPr>
                <p:nvPr/>
              </p:nvSpPr>
              <p:spPr bwMode="auto">
                <a:xfrm>
                  <a:off x="1860" y="3294"/>
                  <a:ext cx="113" cy="499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3856" y="3294"/>
                  <a:ext cx="113" cy="499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8" name="Line 29"/>
                <p:cNvSpPr>
                  <a:spLocks noChangeShapeType="1"/>
                </p:cNvSpPr>
                <p:nvPr/>
              </p:nvSpPr>
              <p:spPr bwMode="auto">
                <a:xfrm>
                  <a:off x="1429" y="2795"/>
                  <a:ext cx="362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29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3923" y="2205"/>
                  <a:ext cx="363" cy="27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0" name="Line 31"/>
                <p:cNvSpPr>
                  <a:spLocks noChangeShapeType="1"/>
                </p:cNvSpPr>
                <p:nvPr/>
              </p:nvSpPr>
              <p:spPr bwMode="auto">
                <a:xfrm>
                  <a:off x="4286" y="2205"/>
                  <a:ext cx="454" cy="27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1" name="Oval 32"/>
                <p:cNvSpPr>
                  <a:spLocks noChangeArrowheads="1"/>
                </p:cNvSpPr>
                <p:nvPr/>
              </p:nvSpPr>
              <p:spPr bwMode="auto">
                <a:xfrm rot="402590">
                  <a:off x="1746" y="1796"/>
                  <a:ext cx="272" cy="409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" name="Oval 33"/>
                <p:cNvSpPr>
                  <a:spLocks noChangeArrowheads="1"/>
                </p:cNvSpPr>
                <p:nvPr/>
              </p:nvSpPr>
              <p:spPr bwMode="auto">
                <a:xfrm rot="402590">
                  <a:off x="3878" y="1978"/>
                  <a:ext cx="272" cy="409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4286" y="2886"/>
                  <a:ext cx="318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4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4286" y="2750"/>
                  <a:ext cx="272" cy="13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5" name="Line 37"/>
                <p:cNvSpPr>
                  <a:spLocks noChangeShapeType="1"/>
                </p:cNvSpPr>
                <p:nvPr/>
              </p:nvSpPr>
              <p:spPr bwMode="auto">
                <a:xfrm>
                  <a:off x="4286" y="2205"/>
                  <a:ext cx="272" cy="5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6" name="Line 38"/>
                <p:cNvSpPr>
                  <a:spLocks noChangeShapeType="1"/>
                </p:cNvSpPr>
                <p:nvPr/>
              </p:nvSpPr>
              <p:spPr bwMode="auto">
                <a:xfrm>
                  <a:off x="3923" y="2478"/>
                  <a:ext cx="363" cy="40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7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3560" y="2478"/>
                  <a:ext cx="364" cy="27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8" name="Line 41"/>
                <p:cNvSpPr>
                  <a:spLocks noChangeShapeType="1"/>
                </p:cNvSpPr>
                <p:nvPr/>
              </p:nvSpPr>
              <p:spPr bwMode="auto">
                <a:xfrm>
                  <a:off x="3198" y="2432"/>
                  <a:ext cx="362" cy="31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39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2971" y="2432"/>
                  <a:ext cx="227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0" name="Line 43"/>
                <p:cNvSpPr>
                  <a:spLocks noChangeShapeType="1"/>
                </p:cNvSpPr>
                <p:nvPr/>
              </p:nvSpPr>
              <p:spPr bwMode="auto">
                <a:xfrm>
                  <a:off x="1610" y="2160"/>
                  <a:ext cx="499" cy="59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1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1973" y="2341"/>
                  <a:ext cx="227" cy="36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2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2109" y="2296"/>
                  <a:ext cx="45" cy="454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3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2064" y="2296"/>
                  <a:ext cx="90" cy="18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4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1973" y="2251"/>
                  <a:ext cx="91" cy="45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grpSp>
              <p:nvGrpSpPr>
                <p:cNvPr id="45" name="Group 71"/>
                <p:cNvGrpSpPr>
                  <a:grpSpLocks/>
                </p:cNvGrpSpPr>
                <p:nvPr/>
              </p:nvGrpSpPr>
              <p:grpSpPr bwMode="auto">
                <a:xfrm>
                  <a:off x="1429" y="2160"/>
                  <a:ext cx="635" cy="680"/>
                  <a:chOff x="1429" y="2160"/>
                  <a:chExt cx="635" cy="680"/>
                </a:xfrm>
              </p:grpSpPr>
              <p:sp>
                <p:nvSpPr>
                  <p:cNvPr id="6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1610" y="2160"/>
                    <a:ext cx="454" cy="91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6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1429" y="2750"/>
                    <a:ext cx="362" cy="9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69" name="Line 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29" y="2160"/>
                    <a:ext cx="181" cy="59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70" name="Line 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91" y="2251"/>
                    <a:ext cx="273" cy="589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</p:grpSp>
            <p:sp>
              <p:nvSpPr>
                <p:cNvPr id="46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338" y="2795"/>
                  <a:ext cx="91" cy="36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7" name="Line 51"/>
                <p:cNvSpPr>
                  <a:spLocks noChangeShapeType="1"/>
                </p:cNvSpPr>
                <p:nvPr/>
              </p:nvSpPr>
              <p:spPr bwMode="auto">
                <a:xfrm flipH="1" flipV="1">
                  <a:off x="1791" y="2840"/>
                  <a:ext cx="46" cy="31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8" name="Line 56"/>
                <p:cNvSpPr>
                  <a:spLocks noChangeShapeType="1"/>
                </p:cNvSpPr>
                <p:nvPr/>
              </p:nvSpPr>
              <p:spPr bwMode="auto">
                <a:xfrm>
                  <a:off x="2336" y="2931"/>
                  <a:ext cx="181" cy="86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49" name="Line 57"/>
                <p:cNvSpPr>
                  <a:spLocks noChangeShapeType="1"/>
                </p:cNvSpPr>
                <p:nvPr/>
              </p:nvSpPr>
              <p:spPr bwMode="auto">
                <a:xfrm flipV="1">
                  <a:off x="1837" y="2931"/>
                  <a:ext cx="499" cy="22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0" name="Line 58"/>
                <p:cNvSpPr>
                  <a:spLocks noChangeShapeType="1"/>
                </p:cNvSpPr>
                <p:nvPr/>
              </p:nvSpPr>
              <p:spPr bwMode="auto">
                <a:xfrm flipH="1" flipV="1">
                  <a:off x="3379" y="3113"/>
                  <a:ext cx="318" cy="68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1" name="Line 59"/>
                <p:cNvSpPr>
                  <a:spLocks noChangeShapeType="1"/>
                </p:cNvSpPr>
                <p:nvPr/>
              </p:nvSpPr>
              <p:spPr bwMode="auto">
                <a:xfrm flipH="1" flipV="1">
                  <a:off x="4241" y="3294"/>
                  <a:ext cx="227" cy="499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2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4014" y="2886"/>
                  <a:ext cx="272" cy="27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3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4513" y="2886"/>
                  <a:ext cx="90" cy="27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4" name="Line 62"/>
                <p:cNvSpPr>
                  <a:spLocks noChangeShapeType="1"/>
                </p:cNvSpPr>
                <p:nvPr/>
              </p:nvSpPr>
              <p:spPr bwMode="auto">
                <a:xfrm flipH="1" flipV="1">
                  <a:off x="1338" y="3146"/>
                  <a:ext cx="499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5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4059" y="3158"/>
                  <a:ext cx="454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6" name="Line 64"/>
                <p:cNvSpPr>
                  <a:spLocks noChangeShapeType="1"/>
                </p:cNvSpPr>
                <p:nvPr/>
              </p:nvSpPr>
              <p:spPr bwMode="auto">
                <a:xfrm flipH="1" flipV="1">
                  <a:off x="1701" y="3793"/>
                  <a:ext cx="136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7" name="Line 65"/>
                <p:cNvSpPr>
                  <a:spLocks noChangeShapeType="1"/>
                </p:cNvSpPr>
                <p:nvPr/>
              </p:nvSpPr>
              <p:spPr bwMode="auto">
                <a:xfrm flipH="1" flipV="1">
                  <a:off x="2517" y="3793"/>
                  <a:ext cx="227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8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3379" y="3793"/>
                  <a:ext cx="317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59" name="Line 67"/>
                <p:cNvSpPr>
                  <a:spLocks noChangeShapeType="1"/>
                </p:cNvSpPr>
                <p:nvPr/>
              </p:nvSpPr>
              <p:spPr bwMode="auto">
                <a:xfrm flipH="1" flipV="1">
                  <a:off x="4151" y="3793"/>
                  <a:ext cx="317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60" name="Line 68"/>
                <p:cNvSpPr>
                  <a:spLocks noChangeShapeType="1"/>
                </p:cNvSpPr>
                <p:nvPr/>
              </p:nvSpPr>
              <p:spPr bwMode="auto">
                <a:xfrm flipH="1" flipV="1">
                  <a:off x="3379" y="3113"/>
                  <a:ext cx="680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grpSp>
              <p:nvGrpSpPr>
                <p:cNvPr id="61" name="Group 22"/>
                <p:cNvGrpSpPr>
                  <a:grpSpLocks/>
                </p:cNvGrpSpPr>
                <p:nvPr/>
              </p:nvGrpSpPr>
              <p:grpSpPr bwMode="auto">
                <a:xfrm>
                  <a:off x="1927" y="2750"/>
                  <a:ext cx="2132" cy="1043"/>
                  <a:chOff x="1927" y="2750"/>
                  <a:chExt cx="2132" cy="1043"/>
                </a:xfrm>
              </p:grpSpPr>
              <p:sp>
                <p:nvSpPr>
                  <p:cNvPr id="64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927" y="2750"/>
                    <a:ext cx="2132" cy="136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018" y="2886"/>
                    <a:ext cx="137" cy="907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66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3787" y="2886"/>
                    <a:ext cx="137" cy="907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62" name="Line 69"/>
                <p:cNvSpPr>
                  <a:spLocks noChangeShapeType="1"/>
                </p:cNvSpPr>
                <p:nvPr/>
              </p:nvSpPr>
              <p:spPr bwMode="auto">
                <a:xfrm flipV="1">
                  <a:off x="4377" y="2478"/>
                  <a:ext cx="362" cy="181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63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4377" y="2659"/>
                  <a:ext cx="0" cy="13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</p:grpSp>
          <p:sp>
            <p:nvSpPr>
              <p:cNvPr id="18" name="Rectangle 73"/>
              <p:cNvSpPr>
                <a:spLocks noChangeArrowheads="1"/>
              </p:cNvSpPr>
              <p:nvPr/>
            </p:nvSpPr>
            <p:spPr bwMode="auto">
              <a:xfrm>
                <a:off x="1156" y="3158"/>
                <a:ext cx="817" cy="136"/>
              </a:xfrm>
              <a:prstGeom prst="rect">
                <a:avLst/>
              </a:prstGeom>
              <a:solidFill>
                <a:srgbClr val="993300"/>
              </a:solidFill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" name="Text Box 86"/>
            <p:cNvSpPr txBox="1">
              <a:spLocks noChangeArrowheads="1"/>
            </p:cNvSpPr>
            <p:nvPr/>
          </p:nvSpPr>
          <p:spPr bwMode="auto">
            <a:xfrm>
              <a:off x="1565" y="2341"/>
              <a:ext cx="27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GB" altLang="en-US" b="1" dirty="0" smtClean="0">
                  <a:solidFill>
                    <a:srgbClr val="005586"/>
                  </a:solidFill>
                  <a:latin typeface="+mj-lt"/>
                </a:rPr>
                <a:t>A</a:t>
              </a:r>
            </a:p>
          </p:txBody>
        </p:sp>
        <p:sp>
          <p:nvSpPr>
            <p:cNvPr id="16" name="Text Box 142"/>
            <p:cNvSpPr txBox="1">
              <a:spLocks noChangeArrowheads="1"/>
            </p:cNvSpPr>
            <p:nvPr/>
          </p:nvSpPr>
          <p:spPr bwMode="auto">
            <a:xfrm>
              <a:off x="4105" y="2385"/>
              <a:ext cx="27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GB" altLang="en-US" b="1" dirty="0" smtClean="0">
                  <a:solidFill>
                    <a:srgbClr val="005586"/>
                  </a:solidFill>
                  <a:latin typeface="+mj-lt"/>
                </a:rPr>
                <a:t>B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31640" y="1547664"/>
            <a:ext cx="13421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solidFill>
                  <a:srgbClr val="005586"/>
                </a:solidFill>
                <a:latin typeface="+mj-lt"/>
              </a:rPr>
              <a:t>Soft?</a:t>
            </a:r>
            <a:endParaRPr lang="en-GB" sz="4000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867401" y="1547664"/>
            <a:ext cx="1492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>
                <a:solidFill>
                  <a:srgbClr val="7D0049"/>
                </a:solidFill>
                <a:latin typeface="+mj-lt"/>
              </a:rPr>
              <a:t>Hard?</a:t>
            </a:r>
            <a:endParaRPr lang="en-GB" sz="4000" dirty="0">
              <a:solidFill>
                <a:srgbClr val="7D0049"/>
              </a:solidFill>
              <a:latin typeface="+mj-lt"/>
            </a:endParaRPr>
          </a:p>
        </p:txBody>
      </p:sp>
      <p:sp>
        <p:nvSpPr>
          <p:cNvPr id="73" name="WordArt 80"/>
          <p:cNvSpPr>
            <a:spLocks noChangeArrowheads="1" noChangeShapeType="1" noTextEdit="1"/>
          </p:cNvSpPr>
          <p:nvPr/>
        </p:nvSpPr>
        <p:spPr bwMode="auto">
          <a:xfrm>
            <a:off x="3469050" y="4147740"/>
            <a:ext cx="2519360" cy="433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 dirty="0" smtClean="0">
                <a:solidFill>
                  <a:srgbClr val="F36C23"/>
                </a:solidFill>
                <a:latin typeface="Impact"/>
              </a:rPr>
              <a:t>Problem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1697369" y="5622338"/>
            <a:ext cx="5924809" cy="707887"/>
            <a:chOff x="1697369" y="5622338"/>
            <a:chExt cx="5924809" cy="707887"/>
          </a:xfrm>
        </p:grpSpPr>
        <p:sp>
          <p:nvSpPr>
            <p:cNvPr id="75" name="Rectangle 74"/>
            <p:cNvSpPr/>
            <p:nvPr/>
          </p:nvSpPr>
          <p:spPr>
            <a:xfrm>
              <a:off x="1697369" y="5622339"/>
              <a:ext cx="140936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000" dirty="0">
                  <a:latin typeface="+mj-lt"/>
                </a:rPr>
                <a:t>Underlying </a:t>
              </a:r>
              <a:endParaRPr lang="en-GB" sz="2000" dirty="0" smtClean="0">
                <a:latin typeface="+mj-lt"/>
              </a:endParaRPr>
            </a:p>
            <a:p>
              <a:pPr algn="ctr"/>
              <a:r>
                <a:rPr lang="en-GB" sz="2000" dirty="0" smtClean="0">
                  <a:latin typeface="+mj-lt"/>
                </a:rPr>
                <a:t>concerns</a:t>
              </a:r>
              <a:endParaRPr lang="en-GB" sz="2000" dirty="0">
                <a:latin typeface="+mj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212818" y="5622338"/>
              <a:ext cx="140936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2000" dirty="0">
                  <a:latin typeface="+mj-lt"/>
                </a:rPr>
                <a:t>Underlying </a:t>
              </a:r>
              <a:endParaRPr lang="en-GB" sz="2000" dirty="0" smtClean="0">
                <a:latin typeface="+mj-lt"/>
              </a:endParaRPr>
            </a:p>
            <a:p>
              <a:pPr algn="ctr"/>
              <a:r>
                <a:rPr lang="en-GB" sz="2000" dirty="0" smtClean="0">
                  <a:latin typeface="+mj-lt"/>
                </a:rPr>
                <a:t>concerns</a:t>
              </a:r>
              <a:endParaRPr lang="en-GB" sz="2000" dirty="0">
                <a:latin typeface="+mj-lt"/>
              </a:endParaRPr>
            </a:p>
          </p:txBody>
        </p:sp>
      </p:grpSp>
      <p:sp>
        <p:nvSpPr>
          <p:cNvPr id="78" name="Rounded Rectangular Callout 77"/>
          <p:cNvSpPr/>
          <p:nvPr/>
        </p:nvSpPr>
        <p:spPr>
          <a:xfrm>
            <a:off x="3374994" y="1885029"/>
            <a:ext cx="1124998" cy="540668"/>
          </a:xfrm>
          <a:prstGeom prst="wedgeRoundRectCallout">
            <a:avLst>
              <a:gd name="adj1" fmla="val -49884"/>
              <a:gd name="adj2" fmla="val 84464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  <a:latin typeface="+mj-lt"/>
              </a:rPr>
              <a:t>Position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0" name="Rounded Rectangular Callout 79"/>
          <p:cNvSpPr/>
          <p:nvPr/>
        </p:nvSpPr>
        <p:spPr>
          <a:xfrm flipH="1">
            <a:off x="4716463" y="2528292"/>
            <a:ext cx="1124998" cy="540668"/>
          </a:xfrm>
          <a:prstGeom prst="wedgeRoundRectCallout">
            <a:avLst>
              <a:gd name="adj1" fmla="val -68884"/>
              <a:gd name="adj2" fmla="val 40536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  <a:latin typeface="+mj-lt"/>
              </a:rPr>
              <a:t>Position</a:t>
            </a: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94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2" grpId="0"/>
      <p:bldP spid="73" grpId="0"/>
      <p:bldP spid="78" grpId="0" animBg="1"/>
      <p:bldP spid="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9" y="404664"/>
            <a:ext cx="7704855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  <a:latin typeface="Franklin Gothic Demi" panose="020B0703020102020204" pitchFamily="34" charset="0"/>
              </a:rPr>
              <a:t>Principled</a:t>
            </a:r>
            <a:r>
              <a:rPr lang="en-GB" altLang="en-US" sz="4000" cap="all" dirty="0" smtClean="0">
                <a:solidFill>
                  <a:srgbClr val="005586"/>
                </a:solidFill>
              </a:rPr>
              <a:t> negotiation </a:t>
            </a:r>
          </a:p>
        </p:txBody>
      </p:sp>
      <p:grpSp>
        <p:nvGrpSpPr>
          <p:cNvPr id="71" name="Group 64"/>
          <p:cNvGrpSpPr>
            <a:grpSpLocks/>
          </p:cNvGrpSpPr>
          <p:nvPr/>
        </p:nvGrpSpPr>
        <p:grpSpPr bwMode="auto">
          <a:xfrm>
            <a:off x="1908175" y="2274888"/>
            <a:ext cx="4895850" cy="3746500"/>
            <a:chOff x="1202" y="1433"/>
            <a:chExt cx="3084" cy="2360"/>
          </a:xfrm>
        </p:grpSpPr>
        <p:grpSp>
          <p:nvGrpSpPr>
            <p:cNvPr id="74" name="Group 52"/>
            <p:cNvGrpSpPr>
              <a:grpSpLocks/>
            </p:cNvGrpSpPr>
            <p:nvPr/>
          </p:nvGrpSpPr>
          <p:grpSpPr bwMode="auto">
            <a:xfrm>
              <a:off x="1202" y="1433"/>
              <a:ext cx="3084" cy="2360"/>
              <a:chOff x="1202" y="1433"/>
              <a:chExt cx="3084" cy="2360"/>
            </a:xfrm>
          </p:grpSpPr>
          <p:sp>
            <p:nvSpPr>
              <p:cNvPr id="82" name="Rectangle 8"/>
              <p:cNvSpPr>
                <a:spLocks noChangeArrowheads="1"/>
              </p:cNvSpPr>
              <p:nvPr/>
            </p:nvSpPr>
            <p:spPr bwMode="auto">
              <a:xfrm>
                <a:off x="1655" y="2568"/>
                <a:ext cx="137" cy="1225"/>
              </a:xfrm>
              <a:prstGeom prst="rect">
                <a:avLst/>
              </a:prstGeom>
              <a:solidFill>
                <a:srgbClr val="993300"/>
              </a:solidFill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9"/>
              <p:cNvSpPr>
                <a:spLocks noChangeArrowheads="1"/>
              </p:cNvSpPr>
              <p:nvPr/>
            </p:nvSpPr>
            <p:spPr bwMode="auto">
              <a:xfrm>
                <a:off x="3969" y="2568"/>
                <a:ext cx="137" cy="1225"/>
              </a:xfrm>
              <a:prstGeom prst="rect">
                <a:avLst/>
              </a:prstGeom>
              <a:solidFill>
                <a:srgbClr val="993300"/>
              </a:solidFill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4" name="Line 12"/>
              <p:cNvSpPr>
                <a:spLocks noChangeShapeType="1"/>
              </p:cNvSpPr>
              <p:nvPr/>
            </p:nvSpPr>
            <p:spPr bwMode="auto">
              <a:xfrm flipH="1">
                <a:off x="2245" y="2614"/>
                <a:ext cx="454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85" name="Line 13"/>
              <p:cNvSpPr>
                <a:spLocks noChangeShapeType="1"/>
              </p:cNvSpPr>
              <p:nvPr/>
            </p:nvSpPr>
            <p:spPr bwMode="auto">
              <a:xfrm flipH="1" flipV="1">
                <a:off x="3061" y="2614"/>
                <a:ext cx="454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86" name="Line 14"/>
              <p:cNvSpPr>
                <a:spLocks noChangeShapeType="1"/>
              </p:cNvSpPr>
              <p:nvPr/>
            </p:nvSpPr>
            <p:spPr bwMode="auto">
              <a:xfrm flipV="1">
                <a:off x="2154" y="2659"/>
                <a:ext cx="91" cy="27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87" name="Line 15"/>
              <p:cNvSpPr>
                <a:spLocks noChangeShapeType="1"/>
              </p:cNvSpPr>
              <p:nvPr/>
            </p:nvSpPr>
            <p:spPr bwMode="auto">
              <a:xfrm flipV="1">
                <a:off x="2925" y="2614"/>
                <a:ext cx="136" cy="3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88" name="Line 16"/>
              <p:cNvSpPr>
                <a:spLocks noChangeShapeType="1"/>
              </p:cNvSpPr>
              <p:nvPr/>
            </p:nvSpPr>
            <p:spPr bwMode="auto">
              <a:xfrm flipH="1" flipV="1">
                <a:off x="3515" y="2614"/>
                <a:ext cx="91" cy="36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89" name="Line 17"/>
              <p:cNvSpPr>
                <a:spLocks noChangeShapeType="1"/>
              </p:cNvSpPr>
              <p:nvPr/>
            </p:nvSpPr>
            <p:spPr bwMode="auto">
              <a:xfrm flipH="1" flipV="1">
                <a:off x="2925" y="2931"/>
                <a:ext cx="681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0" name="Line 18"/>
              <p:cNvSpPr>
                <a:spLocks noChangeShapeType="1"/>
              </p:cNvSpPr>
              <p:nvPr/>
            </p:nvSpPr>
            <p:spPr bwMode="auto">
              <a:xfrm flipH="1" flipV="1">
                <a:off x="2154" y="2931"/>
                <a:ext cx="635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1" name="Line 19"/>
              <p:cNvSpPr>
                <a:spLocks noChangeShapeType="1"/>
              </p:cNvSpPr>
              <p:nvPr/>
            </p:nvSpPr>
            <p:spPr bwMode="auto">
              <a:xfrm flipH="1" flipV="1">
                <a:off x="2699" y="2614"/>
                <a:ext cx="90" cy="3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2" name="Line 20"/>
              <p:cNvSpPr>
                <a:spLocks noChangeShapeType="1"/>
              </p:cNvSpPr>
              <p:nvPr/>
            </p:nvSpPr>
            <p:spPr bwMode="auto">
              <a:xfrm flipH="1" flipV="1">
                <a:off x="2789" y="2931"/>
                <a:ext cx="0" cy="18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3" name="Line 21"/>
              <p:cNvSpPr>
                <a:spLocks noChangeShapeType="1"/>
              </p:cNvSpPr>
              <p:nvPr/>
            </p:nvSpPr>
            <p:spPr bwMode="auto">
              <a:xfrm flipH="1" flipV="1">
                <a:off x="3606" y="2976"/>
                <a:ext cx="136" cy="18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4" name="Line 22"/>
              <p:cNvSpPr>
                <a:spLocks noChangeShapeType="1"/>
              </p:cNvSpPr>
              <p:nvPr/>
            </p:nvSpPr>
            <p:spPr bwMode="auto">
              <a:xfrm flipH="1" flipV="1">
                <a:off x="3515" y="3748"/>
                <a:ext cx="227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5" name="Line 23"/>
              <p:cNvSpPr>
                <a:spLocks noChangeShapeType="1"/>
              </p:cNvSpPr>
              <p:nvPr/>
            </p:nvSpPr>
            <p:spPr bwMode="auto">
              <a:xfrm flipV="1">
                <a:off x="3515" y="3158"/>
                <a:ext cx="226" cy="59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6" name="Line 24"/>
              <p:cNvSpPr>
                <a:spLocks noChangeShapeType="1"/>
              </p:cNvSpPr>
              <p:nvPr/>
            </p:nvSpPr>
            <p:spPr bwMode="auto">
              <a:xfrm flipV="1">
                <a:off x="1927" y="3113"/>
                <a:ext cx="862" cy="18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7" name="Line 25"/>
              <p:cNvSpPr>
                <a:spLocks noChangeShapeType="1"/>
              </p:cNvSpPr>
              <p:nvPr/>
            </p:nvSpPr>
            <p:spPr bwMode="auto">
              <a:xfrm flipH="1" flipV="1">
                <a:off x="2154" y="2931"/>
                <a:ext cx="408" cy="318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8" name="Line 26"/>
              <p:cNvSpPr>
                <a:spLocks noChangeShapeType="1"/>
              </p:cNvSpPr>
              <p:nvPr/>
            </p:nvSpPr>
            <p:spPr bwMode="auto">
              <a:xfrm flipV="1">
                <a:off x="2336" y="3249"/>
                <a:ext cx="226" cy="499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99" name="Line 27"/>
              <p:cNvSpPr>
                <a:spLocks noChangeShapeType="1"/>
              </p:cNvSpPr>
              <p:nvPr/>
            </p:nvSpPr>
            <p:spPr bwMode="auto">
              <a:xfrm flipH="1" flipV="1">
                <a:off x="3515" y="3748"/>
                <a:ext cx="227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0" name="Line 28"/>
              <p:cNvSpPr>
                <a:spLocks noChangeShapeType="1"/>
              </p:cNvSpPr>
              <p:nvPr/>
            </p:nvSpPr>
            <p:spPr bwMode="auto">
              <a:xfrm flipH="1" flipV="1">
                <a:off x="3061" y="3748"/>
                <a:ext cx="227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1" name="Line 29"/>
              <p:cNvSpPr>
                <a:spLocks noChangeShapeType="1"/>
              </p:cNvSpPr>
              <p:nvPr/>
            </p:nvSpPr>
            <p:spPr bwMode="auto">
              <a:xfrm flipH="1" flipV="1">
                <a:off x="2925" y="3203"/>
                <a:ext cx="363" cy="5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2" name="Line 30"/>
              <p:cNvSpPr>
                <a:spLocks noChangeShapeType="1"/>
              </p:cNvSpPr>
              <p:nvPr/>
            </p:nvSpPr>
            <p:spPr bwMode="auto">
              <a:xfrm flipH="1" flipV="1">
                <a:off x="2925" y="2931"/>
                <a:ext cx="0" cy="27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3" name="Line 31"/>
              <p:cNvSpPr>
                <a:spLocks noChangeShapeType="1"/>
              </p:cNvSpPr>
              <p:nvPr/>
            </p:nvSpPr>
            <p:spPr bwMode="auto">
              <a:xfrm flipH="1">
                <a:off x="2336" y="3702"/>
                <a:ext cx="181" cy="46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4" name="Line 32"/>
              <p:cNvSpPr>
                <a:spLocks noChangeShapeType="1"/>
              </p:cNvSpPr>
              <p:nvPr/>
            </p:nvSpPr>
            <p:spPr bwMode="auto">
              <a:xfrm flipH="1" flipV="1">
                <a:off x="1927" y="3294"/>
                <a:ext cx="182" cy="22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5" name="Line 33"/>
              <p:cNvSpPr>
                <a:spLocks noChangeShapeType="1"/>
              </p:cNvSpPr>
              <p:nvPr/>
            </p:nvSpPr>
            <p:spPr bwMode="auto">
              <a:xfrm flipV="1">
                <a:off x="3515" y="1888"/>
                <a:ext cx="181" cy="726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6" name="Line 34"/>
              <p:cNvSpPr>
                <a:spLocks noChangeShapeType="1"/>
              </p:cNvSpPr>
              <p:nvPr/>
            </p:nvSpPr>
            <p:spPr bwMode="auto">
              <a:xfrm flipH="1" flipV="1">
                <a:off x="3016" y="1842"/>
                <a:ext cx="680" cy="46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7" name="Line 35"/>
              <p:cNvSpPr>
                <a:spLocks noChangeShapeType="1"/>
              </p:cNvSpPr>
              <p:nvPr/>
            </p:nvSpPr>
            <p:spPr bwMode="auto">
              <a:xfrm>
                <a:off x="3061" y="2568"/>
                <a:ext cx="454" cy="46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8" name="Line 36"/>
              <p:cNvSpPr>
                <a:spLocks noChangeShapeType="1"/>
              </p:cNvSpPr>
              <p:nvPr/>
            </p:nvSpPr>
            <p:spPr bwMode="auto">
              <a:xfrm flipH="1" flipV="1">
                <a:off x="3016" y="1842"/>
                <a:ext cx="45" cy="68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09" name="Line 37"/>
              <p:cNvSpPr>
                <a:spLocks noChangeShapeType="1"/>
              </p:cNvSpPr>
              <p:nvPr/>
            </p:nvSpPr>
            <p:spPr bwMode="auto">
              <a:xfrm flipH="1">
                <a:off x="2018" y="1888"/>
                <a:ext cx="635" cy="18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0" name="Line 38"/>
              <p:cNvSpPr>
                <a:spLocks noChangeShapeType="1"/>
              </p:cNvSpPr>
              <p:nvPr/>
            </p:nvSpPr>
            <p:spPr bwMode="auto">
              <a:xfrm flipV="1">
                <a:off x="1837" y="2069"/>
                <a:ext cx="181" cy="318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1" name="Line 39"/>
              <p:cNvSpPr>
                <a:spLocks noChangeShapeType="1"/>
              </p:cNvSpPr>
              <p:nvPr/>
            </p:nvSpPr>
            <p:spPr bwMode="auto">
              <a:xfrm flipH="1" flipV="1">
                <a:off x="1429" y="1979"/>
                <a:ext cx="408" cy="408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2" name="Line 40"/>
              <p:cNvSpPr>
                <a:spLocks noChangeShapeType="1"/>
              </p:cNvSpPr>
              <p:nvPr/>
            </p:nvSpPr>
            <p:spPr bwMode="auto">
              <a:xfrm flipV="1">
                <a:off x="1292" y="1979"/>
                <a:ext cx="136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3" name="Line 41"/>
              <p:cNvSpPr>
                <a:spLocks noChangeShapeType="1"/>
              </p:cNvSpPr>
              <p:nvPr/>
            </p:nvSpPr>
            <p:spPr bwMode="auto">
              <a:xfrm flipH="1" flipV="1">
                <a:off x="1202" y="1979"/>
                <a:ext cx="9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4" name="Line 42"/>
              <p:cNvSpPr>
                <a:spLocks noChangeShapeType="1"/>
              </p:cNvSpPr>
              <p:nvPr/>
            </p:nvSpPr>
            <p:spPr bwMode="auto">
              <a:xfrm flipH="1" flipV="1">
                <a:off x="2018" y="2069"/>
                <a:ext cx="227" cy="59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5" name="Line 43"/>
              <p:cNvSpPr>
                <a:spLocks noChangeShapeType="1"/>
              </p:cNvSpPr>
              <p:nvPr/>
            </p:nvSpPr>
            <p:spPr bwMode="auto">
              <a:xfrm flipH="1" flipV="1">
                <a:off x="2653" y="1888"/>
                <a:ext cx="46" cy="59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6" name="Line 44"/>
              <p:cNvSpPr>
                <a:spLocks noChangeShapeType="1"/>
              </p:cNvSpPr>
              <p:nvPr/>
            </p:nvSpPr>
            <p:spPr bwMode="auto">
              <a:xfrm flipH="1">
                <a:off x="2245" y="2568"/>
                <a:ext cx="454" cy="91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7" name="Line 45"/>
              <p:cNvSpPr>
                <a:spLocks noChangeShapeType="1"/>
              </p:cNvSpPr>
              <p:nvPr/>
            </p:nvSpPr>
            <p:spPr bwMode="auto">
              <a:xfrm flipH="1" flipV="1">
                <a:off x="2653" y="1888"/>
                <a:ext cx="363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8" name="Line 46"/>
              <p:cNvSpPr>
                <a:spLocks noChangeShapeType="1"/>
              </p:cNvSpPr>
              <p:nvPr/>
            </p:nvSpPr>
            <p:spPr bwMode="auto">
              <a:xfrm flipH="1">
                <a:off x="2653" y="1842"/>
                <a:ext cx="363" cy="22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19" name="Line 49"/>
              <p:cNvSpPr>
                <a:spLocks noChangeShapeType="1"/>
              </p:cNvSpPr>
              <p:nvPr/>
            </p:nvSpPr>
            <p:spPr bwMode="auto">
              <a:xfrm flipH="1" flipV="1">
                <a:off x="3696" y="1888"/>
                <a:ext cx="454" cy="36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20" name="Line 50"/>
              <p:cNvSpPr>
                <a:spLocks noChangeShapeType="1"/>
              </p:cNvSpPr>
              <p:nvPr/>
            </p:nvSpPr>
            <p:spPr bwMode="auto">
              <a:xfrm flipH="1" flipV="1">
                <a:off x="3470" y="2251"/>
                <a:ext cx="68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21" name="Line 51"/>
              <p:cNvSpPr>
                <a:spLocks noChangeShapeType="1"/>
              </p:cNvSpPr>
              <p:nvPr/>
            </p:nvSpPr>
            <p:spPr bwMode="auto">
              <a:xfrm flipV="1">
                <a:off x="3424" y="2251"/>
                <a:ext cx="45" cy="136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mtClean="0">
                  <a:solidFill>
                    <a:srgbClr val="000000"/>
                  </a:solidFill>
                  <a:latin typeface="Tahoma" charset="0"/>
                </a:endParaRPr>
              </a:p>
            </p:txBody>
          </p:sp>
          <p:sp>
            <p:nvSpPr>
              <p:cNvPr id="122" name="Oval 10"/>
              <p:cNvSpPr>
                <a:spLocks noChangeArrowheads="1"/>
              </p:cNvSpPr>
              <p:nvPr/>
            </p:nvSpPr>
            <p:spPr bwMode="auto">
              <a:xfrm rot="-748890">
                <a:off x="2154" y="1570"/>
                <a:ext cx="272" cy="40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" name="Oval 11"/>
              <p:cNvSpPr>
                <a:spLocks noChangeArrowheads="1"/>
              </p:cNvSpPr>
              <p:nvPr/>
            </p:nvSpPr>
            <p:spPr bwMode="auto">
              <a:xfrm>
                <a:off x="3243" y="1433"/>
                <a:ext cx="272" cy="40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" name="Rectangle 7"/>
              <p:cNvSpPr>
                <a:spLocks noChangeArrowheads="1"/>
              </p:cNvSpPr>
              <p:nvPr/>
            </p:nvSpPr>
            <p:spPr bwMode="auto">
              <a:xfrm>
                <a:off x="1474" y="2432"/>
                <a:ext cx="2812" cy="136"/>
              </a:xfrm>
              <a:prstGeom prst="rect">
                <a:avLst/>
              </a:prstGeom>
              <a:solidFill>
                <a:srgbClr val="993300"/>
              </a:solidFill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US" altLang="en-US" sz="18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6" name="Text Box 62"/>
            <p:cNvSpPr txBox="1">
              <a:spLocks noChangeArrowheads="1"/>
            </p:cNvSpPr>
            <p:nvPr/>
          </p:nvSpPr>
          <p:spPr bwMode="auto">
            <a:xfrm>
              <a:off x="2245" y="1976"/>
              <a:ext cx="27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GB" altLang="en-US" b="1" dirty="0" smtClean="0">
                  <a:solidFill>
                    <a:srgbClr val="005586"/>
                  </a:solidFill>
                  <a:latin typeface="+mj-lt"/>
                </a:rPr>
                <a:t>A</a:t>
              </a:r>
            </a:p>
          </p:txBody>
        </p:sp>
        <p:sp>
          <p:nvSpPr>
            <p:cNvPr id="81" name="Text Box 63"/>
            <p:cNvSpPr txBox="1">
              <a:spLocks noChangeArrowheads="1"/>
            </p:cNvSpPr>
            <p:nvPr/>
          </p:nvSpPr>
          <p:spPr bwMode="auto">
            <a:xfrm>
              <a:off x="3198" y="1886"/>
              <a:ext cx="27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800"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 sz="2000"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GB" altLang="en-US" b="1" dirty="0" smtClean="0">
                  <a:solidFill>
                    <a:srgbClr val="005586"/>
                  </a:solidFill>
                  <a:latin typeface="+mj-lt"/>
                </a:rPr>
                <a:t>B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86306" y="1397466"/>
            <a:ext cx="5845587" cy="1047003"/>
            <a:chOff x="1586306" y="1397466"/>
            <a:chExt cx="5845587" cy="1047003"/>
          </a:xfrm>
        </p:grpSpPr>
        <p:sp>
          <p:nvSpPr>
            <p:cNvPr id="131" name="Rounded Rectangular Callout 130"/>
            <p:cNvSpPr/>
            <p:nvPr/>
          </p:nvSpPr>
          <p:spPr>
            <a:xfrm>
              <a:off x="5802839" y="1614111"/>
              <a:ext cx="1629054" cy="830358"/>
            </a:xfrm>
            <a:prstGeom prst="wedgeRoundRectCallout">
              <a:avLst>
                <a:gd name="adj1" fmla="val -49884"/>
                <a:gd name="adj2" fmla="val 84464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+mj-lt"/>
                </a:rPr>
                <a:t>Underlying concerns</a:t>
              </a:r>
              <a:endParaRPr lang="en-GB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33" name="Rounded Rectangular Callout 132"/>
            <p:cNvSpPr/>
            <p:nvPr/>
          </p:nvSpPr>
          <p:spPr>
            <a:xfrm flipH="1">
              <a:off x="1586306" y="1397466"/>
              <a:ext cx="1629054" cy="830358"/>
            </a:xfrm>
            <a:prstGeom prst="wedgeRoundRectCallout">
              <a:avLst>
                <a:gd name="adj1" fmla="val -49884"/>
                <a:gd name="adj2" fmla="val 84464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+mj-lt"/>
                </a:rPr>
                <a:t>Underlying concerns</a:t>
              </a:r>
              <a:endParaRPr lang="en-GB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34" name="WordArt 80"/>
          <p:cNvSpPr>
            <a:spLocks noChangeArrowheads="1" noChangeShapeType="1" noTextEdit="1"/>
          </p:cNvSpPr>
          <p:nvPr/>
        </p:nvSpPr>
        <p:spPr bwMode="auto">
          <a:xfrm>
            <a:off x="3321774" y="3409086"/>
            <a:ext cx="2519360" cy="433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 dirty="0" smtClean="0">
                <a:solidFill>
                  <a:srgbClr val="F36C23"/>
                </a:solidFill>
                <a:latin typeface="Impact"/>
              </a:rPr>
              <a:t>Problem</a:t>
            </a:r>
          </a:p>
        </p:txBody>
      </p:sp>
    </p:spTree>
    <p:extLst>
      <p:ext uri="{BB962C8B-B14F-4D97-AF65-F5344CB8AC3E}">
        <p14:creationId xmlns:p14="http://schemas.microsoft.com/office/powerpoint/2010/main" val="3305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9" y="404664"/>
            <a:ext cx="7704855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>
                <a:solidFill>
                  <a:srgbClr val="005586"/>
                </a:solidFill>
              </a:rPr>
              <a:t>Positional negotiation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563888" y="2682492"/>
            <a:ext cx="4676269" cy="3554820"/>
            <a:chOff x="1331640" y="1547664"/>
            <a:chExt cx="6285223" cy="4777918"/>
          </a:xfrm>
        </p:grpSpPr>
        <p:grpSp>
          <p:nvGrpSpPr>
            <p:cNvPr id="13" name="Group 143"/>
            <p:cNvGrpSpPr>
              <a:grpSpLocks/>
            </p:cNvGrpSpPr>
            <p:nvPr/>
          </p:nvGrpSpPr>
          <p:grpSpPr bwMode="auto">
            <a:xfrm>
              <a:off x="1692275" y="2276872"/>
              <a:ext cx="5832475" cy="3170238"/>
              <a:chOff x="1066" y="1796"/>
              <a:chExt cx="3674" cy="1997"/>
            </a:xfrm>
          </p:grpSpPr>
          <p:grpSp>
            <p:nvGrpSpPr>
              <p:cNvPr id="14" name="Group 82"/>
              <p:cNvGrpSpPr>
                <a:grpSpLocks/>
              </p:cNvGrpSpPr>
              <p:nvPr/>
            </p:nvGrpSpPr>
            <p:grpSpPr bwMode="auto">
              <a:xfrm>
                <a:off x="1066" y="1796"/>
                <a:ext cx="3674" cy="1997"/>
                <a:chOff x="1066" y="1796"/>
                <a:chExt cx="3674" cy="1997"/>
              </a:xfrm>
            </p:grpSpPr>
            <p:grpSp>
              <p:nvGrpSpPr>
                <p:cNvPr id="17" name="Group 72"/>
                <p:cNvGrpSpPr>
                  <a:grpSpLocks/>
                </p:cNvGrpSpPr>
                <p:nvPr/>
              </p:nvGrpSpPr>
              <p:grpSpPr bwMode="auto">
                <a:xfrm>
                  <a:off x="1066" y="1796"/>
                  <a:ext cx="3674" cy="1997"/>
                  <a:chOff x="1066" y="1796"/>
                  <a:chExt cx="3674" cy="1997"/>
                </a:xfrm>
              </p:grpSpPr>
              <p:sp>
                <p:nvSpPr>
                  <p:cNvPr id="19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37" y="2931"/>
                    <a:ext cx="499" cy="227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20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29" y="3022"/>
                    <a:ext cx="272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21" name="Line 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01" y="3022"/>
                    <a:ext cx="363" cy="771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22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4649" y="2523"/>
                    <a:ext cx="91" cy="1270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1066" y="2478"/>
                    <a:ext cx="91" cy="1315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3158"/>
                    <a:ext cx="817" cy="136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5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832" y="3158"/>
                    <a:ext cx="817" cy="136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6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1860" y="3294"/>
                    <a:ext cx="113" cy="499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7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856" y="3294"/>
                    <a:ext cx="113" cy="499"/>
                  </a:xfrm>
                  <a:prstGeom prst="rect">
                    <a:avLst/>
                  </a:prstGeom>
                  <a:solidFill>
                    <a:srgbClr val="993300"/>
                  </a:solidFill>
                  <a:ln w="317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8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429" y="2795"/>
                    <a:ext cx="362" cy="45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29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23" y="2205"/>
                    <a:ext cx="363" cy="27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0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4286" y="2205"/>
                    <a:ext cx="454" cy="27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1" name="Oval 32"/>
                  <p:cNvSpPr>
                    <a:spLocks noChangeArrowheads="1"/>
                  </p:cNvSpPr>
                  <p:nvPr/>
                </p:nvSpPr>
                <p:spPr bwMode="auto">
                  <a:xfrm rot="402590">
                    <a:off x="1746" y="1796"/>
                    <a:ext cx="272" cy="409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2" name="Oval 33"/>
                  <p:cNvSpPr>
                    <a:spLocks noChangeArrowheads="1"/>
                  </p:cNvSpPr>
                  <p:nvPr/>
                </p:nvSpPr>
                <p:spPr bwMode="auto">
                  <a:xfrm rot="402590">
                    <a:off x="3878" y="1978"/>
                    <a:ext cx="272" cy="409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3200">
                        <a:solidFill>
                          <a:schemeClr val="tx1"/>
                        </a:solidFill>
                        <a:latin typeface="Tahoma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800">
                        <a:solidFill>
                          <a:schemeClr val="tx1"/>
                        </a:solidFill>
                        <a:latin typeface="Tahoma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400">
                        <a:solidFill>
                          <a:schemeClr val="tx1"/>
                        </a:solidFill>
                        <a:latin typeface="Tahoma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chemeClr val="fol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65000"/>
                      <a:buFont typeface="Wingdings" pitchFamily="2" charset="2"/>
                      <a:buChar char="n"/>
                      <a:defRPr sz="2000">
                        <a:solidFill>
                          <a:schemeClr val="tx1"/>
                        </a:solidFill>
                        <a:latin typeface="Tahoma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US" altLang="en-US" sz="1800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3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86" y="2886"/>
                    <a:ext cx="318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4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86" y="2750"/>
                    <a:ext cx="272" cy="136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5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4286" y="2205"/>
                    <a:ext cx="272" cy="545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2478"/>
                    <a:ext cx="363" cy="408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7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60" y="2478"/>
                    <a:ext cx="364" cy="272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8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3198" y="2432"/>
                    <a:ext cx="362" cy="318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39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71" y="2432"/>
                    <a:ext cx="227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0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1610" y="2160"/>
                    <a:ext cx="499" cy="59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1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73" y="2341"/>
                    <a:ext cx="227" cy="36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2" name="Line 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09" y="2296"/>
                    <a:ext cx="45" cy="454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3" name="Line 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64" y="2296"/>
                    <a:ext cx="90" cy="182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4" name="Line 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73" y="2251"/>
                    <a:ext cx="91" cy="45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grpSp>
                <p:nvGrpSpPr>
                  <p:cNvPr id="45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1429" y="2160"/>
                    <a:ext cx="635" cy="680"/>
                    <a:chOff x="1429" y="2160"/>
                    <a:chExt cx="635" cy="680"/>
                  </a:xfrm>
                </p:grpSpPr>
                <p:sp>
                  <p:nvSpPr>
                    <p:cNvPr id="67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10" y="2160"/>
                      <a:ext cx="454" cy="91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GB" smtClean="0">
                        <a:solidFill>
                          <a:srgbClr val="000000"/>
                        </a:solidFill>
                        <a:latin typeface="Tahoma" charset="0"/>
                      </a:endParaRPr>
                    </a:p>
                  </p:txBody>
                </p:sp>
                <p:sp>
                  <p:nvSpPr>
                    <p:cNvPr id="68" name="Line 3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29" y="2750"/>
                      <a:ext cx="362" cy="9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GB" smtClean="0">
                        <a:solidFill>
                          <a:srgbClr val="000000"/>
                        </a:solidFill>
                        <a:latin typeface="Tahoma" charset="0"/>
                      </a:endParaRPr>
                    </a:p>
                  </p:txBody>
                </p:sp>
                <p:sp>
                  <p:nvSpPr>
                    <p:cNvPr id="69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429" y="2160"/>
                      <a:ext cx="181" cy="59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GB" smtClean="0">
                        <a:solidFill>
                          <a:srgbClr val="000000"/>
                        </a:solidFill>
                        <a:latin typeface="Tahoma" charset="0"/>
                      </a:endParaRPr>
                    </a:p>
                  </p:txBody>
                </p:sp>
                <p:sp>
                  <p:nvSpPr>
                    <p:cNvPr id="70" name="Line 4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791" y="2251"/>
                      <a:ext cx="273" cy="589"/>
                    </a:xfrm>
                    <a:prstGeom prst="lin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en-GB" smtClean="0">
                        <a:solidFill>
                          <a:srgbClr val="000000"/>
                        </a:solidFill>
                        <a:latin typeface="Tahoma" charset="0"/>
                      </a:endParaRPr>
                    </a:p>
                  </p:txBody>
                </p:sp>
              </p:grpSp>
              <p:sp>
                <p:nvSpPr>
                  <p:cNvPr id="46" name="Line 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38" y="2795"/>
                    <a:ext cx="91" cy="363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7" name="Line 5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791" y="2840"/>
                    <a:ext cx="46" cy="318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8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2336" y="2931"/>
                    <a:ext cx="181" cy="862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49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37" y="2931"/>
                    <a:ext cx="499" cy="227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0" name="Line 5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79" y="3113"/>
                    <a:ext cx="318" cy="68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1" name="Line 5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41" y="3294"/>
                    <a:ext cx="227" cy="499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2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14" y="2886"/>
                    <a:ext cx="272" cy="272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3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13" y="2886"/>
                    <a:ext cx="90" cy="272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4" name="Line 6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338" y="3146"/>
                    <a:ext cx="499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5" name="Line 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59" y="3158"/>
                    <a:ext cx="454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6" name="Line 6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701" y="3793"/>
                    <a:ext cx="136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7" name="Line 6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517" y="3793"/>
                    <a:ext cx="227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8" name="Line 6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79" y="3793"/>
                    <a:ext cx="317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59" name="Line 6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51" y="3793"/>
                    <a:ext cx="317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60" name="Line 6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79" y="3113"/>
                    <a:ext cx="680" cy="45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grpSp>
                <p:nvGrpSpPr>
                  <p:cNvPr id="61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1927" y="2750"/>
                    <a:ext cx="2132" cy="1043"/>
                    <a:chOff x="1927" y="2750"/>
                    <a:chExt cx="2132" cy="1043"/>
                  </a:xfrm>
                </p:grpSpPr>
                <p:sp>
                  <p:nvSpPr>
                    <p:cNvPr id="64" name="Rectangle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7" y="2750"/>
                      <a:ext cx="2132" cy="136"/>
                    </a:xfrm>
                    <a:prstGeom prst="rect">
                      <a:avLst/>
                    </a:prstGeom>
                    <a:solidFill>
                      <a:srgbClr val="993300"/>
                    </a:solidFill>
                    <a:ln w="317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3200">
                          <a:solidFill>
                            <a:schemeClr val="tx1"/>
                          </a:solidFill>
                          <a:latin typeface="Tahoma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buChar char="n"/>
                        <a:defRPr sz="2800">
                          <a:solidFill>
                            <a:schemeClr val="tx1"/>
                          </a:solidFill>
                          <a:latin typeface="Tahoma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400">
                          <a:solidFill>
                            <a:schemeClr val="tx1"/>
                          </a:solidFill>
                          <a:latin typeface="Tahoma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en-US" sz="1800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65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8" y="2886"/>
                      <a:ext cx="137" cy="907"/>
                    </a:xfrm>
                    <a:prstGeom prst="rect">
                      <a:avLst/>
                    </a:prstGeom>
                    <a:solidFill>
                      <a:srgbClr val="993300"/>
                    </a:solidFill>
                    <a:ln w="317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3200">
                          <a:solidFill>
                            <a:schemeClr val="tx1"/>
                          </a:solidFill>
                          <a:latin typeface="Tahoma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buChar char="n"/>
                        <a:defRPr sz="2800">
                          <a:solidFill>
                            <a:schemeClr val="tx1"/>
                          </a:solidFill>
                          <a:latin typeface="Tahoma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400">
                          <a:solidFill>
                            <a:schemeClr val="tx1"/>
                          </a:solidFill>
                          <a:latin typeface="Tahoma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en-US" sz="1800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66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87" y="2886"/>
                      <a:ext cx="137" cy="907"/>
                    </a:xfrm>
                    <a:prstGeom prst="rect">
                      <a:avLst/>
                    </a:prstGeom>
                    <a:solidFill>
                      <a:srgbClr val="993300"/>
                    </a:solidFill>
                    <a:ln w="317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3200">
                          <a:solidFill>
                            <a:schemeClr val="tx1"/>
                          </a:solidFill>
                          <a:latin typeface="Tahoma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buChar char="n"/>
                        <a:defRPr sz="2800">
                          <a:solidFill>
                            <a:schemeClr val="tx1"/>
                          </a:solidFill>
                          <a:latin typeface="Tahoma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400">
                          <a:solidFill>
                            <a:schemeClr val="tx1"/>
                          </a:solidFill>
                          <a:latin typeface="Tahoma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Char char="n"/>
                        <a:defRPr sz="2000">
                          <a:solidFill>
                            <a:schemeClr val="tx1"/>
                          </a:solidFill>
                          <a:latin typeface="Tahoma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en-US" sz="1800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sp>
                <p:nvSpPr>
                  <p:cNvPr id="62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77" y="2478"/>
                    <a:ext cx="362" cy="181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  <p:sp>
                <p:nvSpPr>
                  <p:cNvPr id="63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77" y="2659"/>
                    <a:ext cx="0" cy="136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mtClean="0">
                      <a:solidFill>
                        <a:srgbClr val="000000"/>
                      </a:solidFill>
                      <a:latin typeface="Tahoma" charset="0"/>
                    </a:endParaRPr>
                  </a:p>
                </p:txBody>
              </p:sp>
            </p:grpSp>
            <p:sp>
              <p:nvSpPr>
                <p:cNvPr id="18" name="Rectangle 73"/>
                <p:cNvSpPr>
                  <a:spLocks noChangeArrowheads="1"/>
                </p:cNvSpPr>
                <p:nvPr/>
              </p:nvSpPr>
              <p:spPr bwMode="auto">
                <a:xfrm>
                  <a:off x="1156" y="3158"/>
                  <a:ext cx="817" cy="136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5" name="Text Box 86"/>
              <p:cNvSpPr txBox="1">
                <a:spLocks noChangeArrowheads="1"/>
              </p:cNvSpPr>
              <p:nvPr/>
            </p:nvSpPr>
            <p:spPr bwMode="auto">
              <a:xfrm>
                <a:off x="1565" y="2341"/>
                <a:ext cx="272" cy="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 smtClean="0">
                    <a:solidFill>
                      <a:srgbClr val="005586"/>
                    </a:solidFill>
                    <a:latin typeface="+mj-lt"/>
                  </a:rPr>
                  <a:t>A</a:t>
                </a:r>
                <a:endParaRPr lang="en-GB" altLang="en-US" b="1" dirty="0" smtClean="0">
                  <a:solidFill>
                    <a:srgbClr val="005586"/>
                  </a:solidFill>
                  <a:latin typeface="+mj-lt"/>
                </a:endParaRPr>
              </a:p>
            </p:txBody>
          </p:sp>
          <p:sp>
            <p:nvSpPr>
              <p:cNvPr id="16" name="Text Box 142"/>
              <p:cNvSpPr txBox="1">
                <a:spLocks noChangeArrowheads="1"/>
              </p:cNvSpPr>
              <p:nvPr/>
            </p:nvSpPr>
            <p:spPr bwMode="auto">
              <a:xfrm>
                <a:off x="4105" y="2385"/>
                <a:ext cx="272" cy="3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 smtClean="0">
                    <a:solidFill>
                      <a:srgbClr val="005586"/>
                    </a:solidFill>
                    <a:latin typeface="+mj-lt"/>
                  </a:rPr>
                  <a:t>B</a:t>
                </a:r>
                <a:endParaRPr lang="en-GB" altLang="en-US" b="1" dirty="0" smtClean="0">
                  <a:solidFill>
                    <a:srgbClr val="005586"/>
                  </a:solidFill>
                  <a:latin typeface="+mj-lt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31640" y="1547664"/>
              <a:ext cx="248291" cy="9514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sz="4000" dirty="0">
                <a:solidFill>
                  <a:srgbClr val="005586"/>
                </a:solidFill>
                <a:latin typeface="+mj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867401" y="1547664"/>
              <a:ext cx="248291" cy="9514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sz="4000" dirty="0">
                <a:solidFill>
                  <a:srgbClr val="7D0049"/>
                </a:solidFill>
                <a:latin typeface="+mj-lt"/>
              </a:endParaRPr>
            </a:p>
          </p:txBody>
        </p:sp>
        <p:sp>
          <p:nvSpPr>
            <p:cNvPr id="73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3469050" y="4147740"/>
              <a:ext cx="2519360" cy="4333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GB" sz="3600" kern="10" dirty="0" smtClean="0">
                  <a:solidFill>
                    <a:srgbClr val="F36C23"/>
                  </a:solidFill>
                  <a:latin typeface="Impact"/>
                </a:rPr>
                <a:t>Problem</a:t>
              </a: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1702684" y="5622338"/>
              <a:ext cx="5914179" cy="703244"/>
              <a:chOff x="1702684" y="5622338"/>
              <a:chExt cx="5914179" cy="703244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702684" y="5622339"/>
                <a:ext cx="1398731" cy="7032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1400" dirty="0">
                    <a:latin typeface="+mj-lt"/>
                  </a:rPr>
                  <a:t>Underlying </a:t>
                </a:r>
                <a:endParaRPr lang="en-GB" sz="1400" dirty="0" smtClean="0">
                  <a:latin typeface="+mj-lt"/>
                </a:endParaRPr>
              </a:p>
              <a:p>
                <a:pPr algn="ctr"/>
                <a:r>
                  <a:rPr lang="en-GB" sz="1400" dirty="0" smtClean="0">
                    <a:latin typeface="+mj-lt"/>
                  </a:rPr>
                  <a:t>concerns</a:t>
                </a:r>
                <a:endParaRPr lang="en-GB" sz="1400" dirty="0">
                  <a:latin typeface="+mj-lt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6218132" y="5622338"/>
                <a:ext cx="1398731" cy="7032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1400" dirty="0">
                    <a:latin typeface="+mj-lt"/>
                  </a:rPr>
                  <a:t>Underlying </a:t>
                </a:r>
                <a:endParaRPr lang="en-GB" sz="1400" dirty="0" smtClean="0">
                  <a:latin typeface="+mj-lt"/>
                </a:endParaRPr>
              </a:p>
              <a:p>
                <a:pPr algn="ctr"/>
                <a:r>
                  <a:rPr lang="en-GB" sz="1400" dirty="0" smtClean="0">
                    <a:latin typeface="+mj-lt"/>
                  </a:rPr>
                  <a:t>concerns</a:t>
                </a:r>
                <a:endParaRPr lang="en-GB" sz="1400" dirty="0">
                  <a:latin typeface="+mj-lt"/>
                </a:endParaRPr>
              </a:p>
            </p:txBody>
          </p:sp>
        </p:grpSp>
        <p:sp>
          <p:nvSpPr>
            <p:cNvPr id="78" name="Rounded Rectangular Callout 77"/>
            <p:cNvSpPr/>
            <p:nvPr/>
          </p:nvSpPr>
          <p:spPr>
            <a:xfrm>
              <a:off x="3374994" y="1885029"/>
              <a:ext cx="1124998" cy="540668"/>
            </a:xfrm>
            <a:prstGeom prst="wedgeRoundRectCallout">
              <a:avLst>
                <a:gd name="adj1" fmla="val -49884"/>
                <a:gd name="adj2" fmla="val 84464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+mj-lt"/>
                </a:rPr>
                <a:t>Position</a:t>
              </a:r>
              <a:endParaRPr lang="en-GB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80" name="Rounded Rectangular Callout 79"/>
            <p:cNvSpPr/>
            <p:nvPr/>
          </p:nvSpPr>
          <p:spPr>
            <a:xfrm flipH="1">
              <a:off x="4716463" y="2528292"/>
              <a:ext cx="1124998" cy="540668"/>
            </a:xfrm>
            <a:prstGeom prst="wedgeRoundRectCallout">
              <a:avLst>
                <a:gd name="adj1" fmla="val -68884"/>
                <a:gd name="adj2" fmla="val 40536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+mj-lt"/>
                </a:rPr>
                <a:t>Position</a:t>
              </a:r>
              <a:endParaRPr lang="en-GB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67544" y="1556792"/>
            <a:ext cx="4596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5586"/>
                </a:solidFill>
                <a:latin typeface="+mj-lt"/>
              </a:rPr>
              <a:t>Issue</a:t>
            </a:r>
            <a:r>
              <a:rPr lang="en-GB" sz="3200" dirty="0" smtClean="0">
                <a:latin typeface="+mn-lt"/>
              </a:rPr>
              <a:t>-focused </a:t>
            </a:r>
            <a:r>
              <a:rPr lang="en-GB" sz="3200" dirty="0">
                <a:latin typeface="+mn-lt"/>
              </a:rPr>
              <a:t>approach  of </a:t>
            </a:r>
            <a:r>
              <a:rPr lang="en-GB" sz="3200" dirty="0" smtClean="0">
                <a:latin typeface="+mn-lt"/>
              </a:rPr>
              <a:t>‘</a:t>
            </a:r>
            <a:r>
              <a:rPr lang="en-GB" sz="3200" dirty="0" smtClean="0">
                <a:solidFill>
                  <a:srgbClr val="005586"/>
                </a:solidFill>
                <a:latin typeface="+mj-lt"/>
              </a:rPr>
              <a:t>position</a:t>
            </a:r>
            <a:r>
              <a:rPr lang="en-GB" sz="3200" dirty="0" smtClean="0">
                <a:latin typeface="+mn-lt"/>
              </a:rPr>
              <a:t>al bargaining’</a:t>
            </a:r>
            <a:endParaRPr lang="en-GB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348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9" y="404664"/>
            <a:ext cx="7704855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Principled negotiation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319972" y="2997649"/>
            <a:ext cx="4221109" cy="3338942"/>
            <a:chOff x="1586306" y="1397466"/>
            <a:chExt cx="5845587" cy="4623922"/>
          </a:xfrm>
        </p:grpSpPr>
        <p:grpSp>
          <p:nvGrpSpPr>
            <p:cNvPr id="71" name="Group 64"/>
            <p:cNvGrpSpPr>
              <a:grpSpLocks/>
            </p:cNvGrpSpPr>
            <p:nvPr/>
          </p:nvGrpSpPr>
          <p:grpSpPr bwMode="auto">
            <a:xfrm>
              <a:off x="1908175" y="2274888"/>
              <a:ext cx="4895850" cy="3746500"/>
              <a:chOff x="1202" y="1433"/>
              <a:chExt cx="3084" cy="2360"/>
            </a:xfrm>
          </p:grpSpPr>
          <p:grpSp>
            <p:nvGrpSpPr>
              <p:cNvPr id="74" name="Group 52"/>
              <p:cNvGrpSpPr>
                <a:grpSpLocks/>
              </p:cNvGrpSpPr>
              <p:nvPr/>
            </p:nvGrpSpPr>
            <p:grpSpPr bwMode="auto">
              <a:xfrm>
                <a:off x="1202" y="1433"/>
                <a:ext cx="3084" cy="2360"/>
                <a:chOff x="1202" y="1433"/>
                <a:chExt cx="3084" cy="2360"/>
              </a:xfrm>
            </p:grpSpPr>
            <p:sp>
              <p:nvSpPr>
                <p:cNvPr id="82" name="Rectangle 8"/>
                <p:cNvSpPr>
                  <a:spLocks noChangeArrowheads="1"/>
                </p:cNvSpPr>
                <p:nvPr/>
              </p:nvSpPr>
              <p:spPr bwMode="auto">
                <a:xfrm>
                  <a:off x="1655" y="2568"/>
                  <a:ext cx="137" cy="1225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" name="Rectangle 9"/>
                <p:cNvSpPr>
                  <a:spLocks noChangeArrowheads="1"/>
                </p:cNvSpPr>
                <p:nvPr/>
              </p:nvSpPr>
              <p:spPr bwMode="auto">
                <a:xfrm>
                  <a:off x="3969" y="2568"/>
                  <a:ext cx="137" cy="1225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4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245" y="2614"/>
                  <a:ext cx="454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85" name="Line 13"/>
                <p:cNvSpPr>
                  <a:spLocks noChangeShapeType="1"/>
                </p:cNvSpPr>
                <p:nvPr/>
              </p:nvSpPr>
              <p:spPr bwMode="auto">
                <a:xfrm flipH="1" flipV="1">
                  <a:off x="3061" y="2614"/>
                  <a:ext cx="454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86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2154" y="2659"/>
                  <a:ext cx="91" cy="27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87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2925" y="2614"/>
                  <a:ext cx="136" cy="31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88" name="Line 16"/>
                <p:cNvSpPr>
                  <a:spLocks noChangeShapeType="1"/>
                </p:cNvSpPr>
                <p:nvPr/>
              </p:nvSpPr>
              <p:spPr bwMode="auto">
                <a:xfrm flipH="1" flipV="1">
                  <a:off x="3515" y="2614"/>
                  <a:ext cx="91" cy="36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89" name="Line 17"/>
                <p:cNvSpPr>
                  <a:spLocks noChangeShapeType="1"/>
                </p:cNvSpPr>
                <p:nvPr/>
              </p:nvSpPr>
              <p:spPr bwMode="auto">
                <a:xfrm flipH="1" flipV="1">
                  <a:off x="2925" y="2931"/>
                  <a:ext cx="681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0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2154" y="2931"/>
                  <a:ext cx="635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1" name="Line 19"/>
                <p:cNvSpPr>
                  <a:spLocks noChangeShapeType="1"/>
                </p:cNvSpPr>
                <p:nvPr/>
              </p:nvSpPr>
              <p:spPr bwMode="auto">
                <a:xfrm flipH="1" flipV="1">
                  <a:off x="2699" y="2614"/>
                  <a:ext cx="90" cy="31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2" name="Line 20"/>
                <p:cNvSpPr>
                  <a:spLocks noChangeShapeType="1"/>
                </p:cNvSpPr>
                <p:nvPr/>
              </p:nvSpPr>
              <p:spPr bwMode="auto">
                <a:xfrm flipH="1" flipV="1">
                  <a:off x="2789" y="2931"/>
                  <a:ext cx="0" cy="18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3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3606" y="2976"/>
                  <a:ext cx="136" cy="18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4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3515" y="3748"/>
                  <a:ext cx="227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5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3515" y="3158"/>
                  <a:ext cx="226" cy="59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6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1927" y="3113"/>
                  <a:ext cx="862" cy="181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7" name="Line 25"/>
                <p:cNvSpPr>
                  <a:spLocks noChangeShapeType="1"/>
                </p:cNvSpPr>
                <p:nvPr/>
              </p:nvSpPr>
              <p:spPr bwMode="auto">
                <a:xfrm flipH="1" flipV="1">
                  <a:off x="2154" y="2931"/>
                  <a:ext cx="408" cy="31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8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2336" y="3249"/>
                  <a:ext cx="226" cy="499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99" name="Line 27"/>
                <p:cNvSpPr>
                  <a:spLocks noChangeShapeType="1"/>
                </p:cNvSpPr>
                <p:nvPr/>
              </p:nvSpPr>
              <p:spPr bwMode="auto">
                <a:xfrm flipH="1" flipV="1">
                  <a:off x="3515" y="3748"/>
                  <a:ext cx="227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0" name="Line 28"/>
                <p:cNvSpPr>
                  <a:spLocks noChangeShapeType="1"/>
                </p:cNvSpPr>
                <p:nvPr/>
              </p:nvSpPr>
              <p:spPr bwMode="auto">
                <a:xfrm flipH="1" flipV="1">
                  <a:off x="3061" y="3748"/>
                  <a:ext cx="227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1" name="Line 29"/>
                <p:cNvSpPr>
                  <a:spLocks noChangeShapeType="1"/>
                </p:cNvSpPr>
                <p:nvPr/>
              </p:nvSpPr>
              <p:spPr bwMode="auto">
                <a:xfrm flipH="1" flipV="1">
                  <a:off x="2925" y="3203"/>
                  <a:ext cx="363" cy="5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2" name="Line 30"/>
                <p:cNvSpPr>
                  <a:spLocks noChangeShapeType="1"/>
                </p:cNvSpPr>
                <p:nvPr/>
              </p:nvSpPr>
              <p:spPr bwMode="auto">
                <a:xfrm flipH="1" flipV="1">
                  <a:off x="2925" y="2931"/>
                  <a:ext cx="0" cy="272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3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2336" y="3702"/>
                  <a:ext cx="181" cy="4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4" name="Line 32"/>
                <p:cNvSpPr>
                  <a:spLocks noChangeShapeType="1"/>
                </p:cNvSpPr>
                <p:nvPr/>
              </p:nvSpPr>
              <p:spPr bwMode="auto">
                <a:xfrm flipH="1" flipV="1">
                  <a:off x="1927" y="3294"/>
                  <a:ext cx="182" cy="22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5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3515" y="1888"/>
                  <a:ext cx="181" cy="72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6" name="Line 34"/>
                <p:cNvSpPr>
                  <a:spLocks noChangeShapeType="1"/>
                </p:cNvSpPr>
                <p:nvPr/>
              </p:nvSpPr>
              <p:spPr bwMode="auto">
                <a:xfrm flipH="1" flipV="1">
                  <a:off x="3016" y="1842"/>
                  <a:ext cx="680" cy="4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7" name="Line 35"/>
                <p:cNvSpPr>
                  <a:spLocks noChangeShapeType="1"/>
                </p:cNvSpPr>
                <p:nvPr/>
              </p:nvSpPr>
              <p:spPr bwMode="auto">
                <a:xfrm>
                  <a:off x="3061" y="2568"/>
                  <a:ext cx="454" cy="4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8" name="Line 36"/>
                <p:cNvSpPr>
                  <a:spLocks noChangeShapeType="1"/>
                </p:cNvSpPr>
                <p:nvPr/>
              </p:nvSpPr>
              <p:spPr bwMode="auto">
                <a:xfrm flipH="1" flipV="1">
                  <a:off x="3016" y="1842"/>
                  <a:ext cx="45" cy="681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09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2018" y="1888"/>
                  <a:ext cx="635" cy="181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0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1837" y="2069"/>
                  <a:ext cx="181" cy="31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1" name="Line 39"/>
                <p:cNvSpPr>
                  <a:spLocks noChangeShapeType="1"/>
                </p:cNvSpPr>
                <p:nvPr/>
              </p:nvSpPr>
              <p:spPr bwMode="auto">
                <a:xfrm flipH="1" flipV="1">
                  <a:off x="1429" y="1979"/>
                  <a:ext cx="408" cy="40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2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1292" y="1979"/>
                  <a:ext cx="136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3" name="Line 41"/>
                <p:cNvSpPr>
                  <a:spLocks noChangeShapeType="1"/>
                </p:cNvSpPr>
                <p:nvPr/>
              </p:nvSpPr>
              <p:spPr bwMode="auto">
                <a:xfrm flipH="1" flipV="1">
                  <a:off x="1202" y="1979"/>
                  <a:ext cx="90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4" name="Line 42"/>
                <p:cNvSpPr>
                  <a:spLocks noChangeShapeType="1"/>
                </p:cNvSpPr>
                <p:nvPr/>
              </p:nvSpPr>
              <p:spPr bwMode="auto">
                <a:xfrm flipH="1" flipV="1">
                  <a:off x="2018" y="2069"/>
                  <a:ext cx="227" cy="59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5" name="Line 43"/>
                <p:cNvSpPr>
                  <a:spLocks noChangeShapeType="1"/>
                </p:cNvSpPr>
                <p:nvPr/>
              </p:nvSpPr>
              <p:spPr bwMode="auto">
                <a:xfrm flipH="1" flipV="1">
                  <a:off x="2653" y="1888"/>
                  <a:ext cx="46" cy="59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6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2245" y="2568"/>
                  <a:ext cx="454" cy="91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7" name="Line 45"/>
                <p:cNvSpPr>
                  <a:spLocks noChangeShapeType="1"/>
                </p:cNvSpPr>
                <p:nvPr/>
              </p:nvSpPr>
              <p:spPr bwMode="auto">
                <a:xfrm flipH="1" flipV="1">
                  <a:off x="2653" y="1888"/>
                  <a:ext cx="363" cy="45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8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2653" y="1842"/>
                  <a:ext cx="363" cy="227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19" name="Line 49"/>
                <p:cNvSpPr>
                  <a:spLocks noChangeShapeType="1"/>
                </p:cNvSpPr>
                <p:nvPr/>
              </p:nvSpPr>
              <p:spPr bwMode="auto">
                <a:xfrm flipH="1" flipV="1">
                  <a:off x="3696" y="1888"/>
                  <a:ext cx="454" cy="363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20" name="Line 50"/>
                <p:cNvSpPr>
                  <a:spLocks noChangeShapeType="1"/>
                </p:cNvSpPr>
                <p:nvPr/>
              </p:nvSpPr>
              <p:spPr bwMode="auto">
                <a:xfrm flipH="1" flipV="1">
                  <a:off x="3470" y="2251"/>
                  <a:ext cx="680" cy="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21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3424" y="2251"/>
                  <a:ext cx="45" cy="136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 smtClean="0">
                    <a:solidFill>
                      <a:srgbClr val="000000"/>
                    </a:solidFill>
                    <a:latin typeface="Tahoma" charset="0"/>
                  </a:endParaRPr>
                </a:p>
              </p:txBody>
            </p:sp>
            <p:sp>
              <p:nvSpPr>
                <p:cNvPr id="122" name="Oval 10"/>
                <p:cNvSpPr>
                  <a:spLocks noChangeArrowheads="1"/>
                </p:cNvSpPr>
                <p:nvPr/>
              </p:nvSpPr>
              <p:spPr bwMode="auto">
                <a:xfrm rot="-748890">
                  <a:off x="2154" y="1570"/>
                  <a:ext cx="272" cy="40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3" name="Oval 11"/>
                <p:cNvSpPr>
                  <a:spLocks noChangeArrowheads="1"/>
                </p:cNvSpPr>
                <p:nvPr/>
              </p:nvSpPr>
              <p:spPr bwMode="auto">
                <a:xfrm>
                  <a:off x="3243" y="1433"/>
                  <a:ext cx="272" cy="409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4" name="Rectangle 7"/>
                <p:cNvSpPr>
                  <a:spLocks noChangeArrowheads="1"/>
                </p:cNvSpPr>
                <p:nvPr/>
              </p:nvSpPr>
              <p:spPr bwMode="auto">
                <a:xfrm>
                  <a:off x="1474" y="2432"/>
                  <a:ext cx="2812" cy="136"/>
                </a:xfrm>
                <a:prstGeom prst="rect">
                  <a:avLst/>
                </a:prstGeom>
                <a:solidFill>
                  <a:srgbClr val="9933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Tahoma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800">
                      <a:solidFill>
                        <a:schemeClr val="tx1"/>
                      </a:solidFill>
                      <a:latin typeface="Tahoma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Tahoma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fol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65000"/>
                    <a:buFont typeface="Wingdings" pitchFamily="2" charset="2"/>
                    <a:buChar char="n"/>
                    <a:defRPr sz="2000">
                      <a:solidFill>
                        <a:schemeClr val="tx1"/>
                      </a:solidFill>
                      <a:latin typeface="Tahoma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6" name="Text Box 62"/>
              <p:cNvSpPr txBox="1">
                <a:spLocks noChangeArrowheads="1"/>
              </p:cNvSpPr>
              <p:nvPr/>
            </p:nvSpPr>
            <p:spPr bwMode="auto">
              <a:xfrm>
                <a:off x="2245" y="1976"/>
                <a:ext cx="272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 smtClean="0">
                    <a:solidFill>
                      <a:srgbClr val="005586"/>
                    </a:solidFill>
                    <a:latin typeface="+mj-lt"/>
                  </a:rPr>
                  <a:t>A</a:t>
                </a:r>
              </a:p>
            </p:txBody>
          </p:sp>
          <p:sp>
            <p:nvSpPr>
              <p:cNvPr id="81" name="Text Box 63"/>
              <p:cNvSpPr txBox="1">
                <a:spLocks noChangeArrowheads="1"/>
              </p:cNvSpPr>
              <p:nvPr/>
            </p:nvSpPr>
            <p:spPr bwMode="auto">
              <a:xfrm>
                <a:off x="3198" y="1886"/>
                <a:ext cx="272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800"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fol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65000"/>
                  <a:buFont typeface="Wingdings" pitchFamily="2" charset="2"/>
                  <a:buChar char="n"/>
                  <a:defRPr sz="2000"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GB" altLang="en-US" sz="2000" b="1" dirty="0" smtClean="0">
                    <a:solidFill>
                      <a:srgbClr val="005586"/>
                    </a:solidFill>
                    <a:latin typeface="+mj-lt"/>
                  </a:rPr>
                  <a:t>B</a:t>
                </a:r>
                <a:endParaRPr lang="en-GB" altLang="en-US" b="1" dirty="0" smtClean="0">
                  <a:solidFill>
                    <a:srgbClr val="005586"/>
                  </a:solidFill>
                  <a:latin typeface="+mj-lt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1586306" y="1397466"/>
              <a:ext cx="5845587" cy="1047003"/>
              <a:chOff x="1586306" y="1397466"/>
              <a:chExt cx="5845587" cy="1047003"/>
            </a:xfrm>
          </p:grpSpPr>
          <p:sp>
            <p:nvSpPr>
              <p:cNvPr id="131" name="Rounded Rectangular Callout 130"/>
              <p:cNvSpPr/>
              <p:nvPr/>
            </p:nvSpPr>
            <p:spPr>
              <a:xfrm>
                <a:off x="5802839" y="1614111"/>
                <a:ext cx="1629054" cy="830358"/>
              </a:xfrm>
              <a:prstGeom prst="wedgeRoundRectCallout">
                <a:avLst>
                  <a:gd name="adj1" fmla="val -49884"/>
                  <a:gd name="adj2" fmla="val 84464"/>
                  <a:gd name="adj3" fmla="val 16667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+mj-lt"/>
                  </a:rPr>
                  <a:t>Underlying concerns</a:t>
                </a:r>
                <a:endParaRPr lang="en-GB" sz="12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33" name="Rounded Rectangular Callout 132"/>
              <p:cNvSpPr/>
              <p:nvPr/>
            </p:nvSpPr>
            <p:spPr>
              <a:xfrm flipH="1">
                <a:off x="1586306" y="1397466"/>
                <a:ext cx="1629054" cy="830358"/>
              </a:xfrm>
              <a:prstGeom prst="wedgeRoundRectCallout">
                <a:avLst>
                  <a:gd name="adj1" fmla="val -49884"/>
                  <a:gd name="adj2" fmla="val 84464"/>
                  <a:gd name="adj3" fmla="val 16667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+mj-lt"/>
                  </a:rPr>
                  <a:t>Underlying concerns</a:t>
                </a:r>
                <a:endParaRPr lang="en-GB" sz="1200" dirty="0">
                  <a:solidFill>
                    <a:schemeClr val="tx1"/>
                  </a:solidFill>
                  <a:latin typeface="+mj-lt"/>
                </a:endParaRPr>
              </a:p>
            </p:txBody>
          </p:sp>
        </p:grpSp>
        <p:sp>
          <p:nvSpPr>
            <p:cNvPr id="134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3321774" y="3409086"/>
              <a:ext cx="2519360" cy="4333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GB" sz="3600" kern="10" dirty="0" smtClean="0">
                  <a:solidFill>
                    <a:srgbClr val="F36C23"/>
                  </a:solidFill>
                  <a:latin typeface="Impact"/>
                </a:rPr>
                <a:t>Problem</a:t>
              </a: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467543" y="1556792"/>
            <a:ext cx="76201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00" dirty="0" smtClean="0">
                <a:latin typeface="+mn-lt"/>
              </a:rPr>
              <a:t>Person-focused </a:t>
            </a:r>
            <a:r>
              <a:rPr lang="en-GB" sz="3200" spc="-100" dirty="0">
                <a:latin typeface="+mn-lt"/>
              </a:rPr>
              <a:t>approach addressing </a:t>
            </a:r>
            <a:r>
              <a:rPr lang="en-GB" sz="3200" spc="-100" dirty="0">
                <a:solidFill>
                  <a:srgbClr val="005586"/>
                </a:solidFill>
                <a:latin typeface="+mj-lt"/>
              </a:rPr>
              <a:t>underlying concerns</a:t>
            </a:r>
            <a:r>
              <a:rPr lang="en-GB" sz="3200" spc="-100" dirty="0">
                <a:latin typeface="+mj-lt"/>
              </a:rPr>
              <a:t> </a:t>
            </a:r>
            <a:r>
              <a:rPr lang="en-GB" sz="3200" spc="-100" dirty="0">
                <a:latin typeface="+mn-lt"/>
              </a:rPr>
              <a:t>of </a:t>
            </a:r>
            <a:r>
              <a:rPr lang="en-GB" sz="3200" spc="-100" dirty="0" smtClean="0">
                <a:latin typeface="+mn-lt"/>
              </a:rPr>
              <a:t>each </a:t>
            </a:r>
            <a:r>
              <a:rPr lang="en-GB" sz="3200" spc="-100" dirty="0">
                <a:latin typeface="+mn-lt"/>
              </a:rPr>
              <a:t>person’s </a:t>
            </a:r>
            <a:r>
              <a:rPr lang="en-GB" sz="3200" spc="-100" dirty="0" smtClean="0">
                <a:latin typeface="+mn-lt"/>
              </a:rPr>
              <a:t>position</a:t>
            </a:r>
            <a:endParaRPr lang="en-GB" sz="3200" spc="-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194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100" dirty="0" smtClean="0">
                <a:solidFill>
                  <a:srgbClr val="005586"/>
                </a:solidFill>
              </a:rPr>
              <a:t>ST MICHAEL’S CASE STUDY: tasks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55576" y="1628800"/>
            <a:ext cx="7632848" cy="441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Bef>
                <a:spcPct val="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2800" spc="-50" dirty="0" smtClean="0">
                <a:solidFill>
                  <a:prstClr val="black"/>
                </a:solidFill>
              </a:rPr>
              <a:t>If representatives of the different sides met together, what might they be able to identify as their various underlying concerns?</a:t>
            </a:r>
          </a:p>
          <a:p>
            <a:pPr marL="514350" indent="-514350">
              <a:spcBef>
                <a:spcPts val="6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2800" spc="-50" dirty="0" smtClean="0">
                <a:solidFill>
                  <a:srgbClr val="005586"/>
                </a:solidFill>
              </a:rPr>
              <a:t>Where might there be common ground on their underlying concerns, and where might the underlying concerns be different?</a:t>
            </a:r>
          </a:p>
          <a:p>
            <a:pPr marL="514350" indent="-514350">
              <a:spcBef>
                <a:spcPts val="600"/>
              </a:spcBef>
              <a:buClr>
                <a:srgbClr val="005586"/>
              </a:buClr>
              <a:buFont typeface="+mj-lt"/>
              <a:buAutoNum type="arabicPeriod"/>
            </a:pPr>
            <a:r>
              <a:rPr lang="en-GB" altLang="en-US" sz="2800" spc="-50" dirty="0" smtClean="0">
                <a:solidFill>
                  <a:prstClr val="black"/>
                </a:solidFill>
              </a:rPr>
              <a:t>Come up with some ideas for what next year’s service could look like, addressing the full range of underlying concerns</a:t>
            </a:r>
            <a:endParaRPr lang="en-GB" altLang="en-US" sz="2800" spc="-50" dirty="0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77688" y="-258911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008DD1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78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A985DD-E327-4398-A2E5-F07C421D1FC5}"/>
</file>

<file path=customXml/itemProps2.xml><?xml version="1.0" encoding="utf-8"?>
<ds:datastoreItem xmlns:ds="http://schemas.openxmlformats.org/officeDocument/2006/customXml" ds:itemID="{50BB96BD-A729-4A45-BF88-32F71BB7FCD0}"/>
</file>

<file path=customXml/itemProps3.xml><?xml version="1.0" encoding="utf-8"?>
<ds:datastoreItem xmlns:ds="http://schemas.openxmlformats.org/officeDocument/2006/customXml" ds:itemID="{207EC723-F6D3-4609-9AF4-FCE4DFE1411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14638</TotalTime>
  <Words>349</Words>
  <Application>Microsoft Office PowerPoint</Application>
  <PresentationFormat>On-screen Show (4:3)</PresentationFormat>
  <Paragraphs>88</Paragraphs>
  <Slides>18</Slides>
  <Notes>10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James Lawrence</cp:lastModifiedBy>
  <cp:revision>278</cp:revision>
  <dcterms:created xsi:type="dcterms:W3CDTF">2005-10-02T22:51:39Z</dcterms:created>
  <dcterms:modified xsi:type="dcterms:W3CDTF">2016-07-29T11:41:58Z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